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4"/>
  </p:notesMasterIdLst>
  <p:sldIdLst>
    <p:sldId id="288" r:id="rId2"/>
    <p:sldId id="300" r:id="rId3"/>
    <p:sldId id="308" r:id="rId4"/>
    <p:sldId id="320" r:id="rId5"/>
    <p:sldId id="312" r:id="rId6"/>
    <p:sldId id="313" r:id="rId7"/>
    <p:sldId id="315" r:id="rId8"/>
    <p:sldId id="303" r:id="rId9"/>
    <p:sldId id="306" r:id="rId10"/>
    <p:sldId id="316" r:id="rId11"/>
    <p:sldId id="304" r:id="rId12"/>
    <p:sldId id="319" r:id="rId13"/>
    <p:sldId id="318" r:id="rId14"/>
    <p:sldId id="314" r:id="rId15"/>
    <p:sldId id="301" r:id="rId16"/>
    <p:sldId id="317" r:id="rId17"/>
    <p:sldId id="307" r:id="rId18"/>
    <p:sldId id="311" r:id="rId19"/>
    <p:sldId id="302" r:id="rId20"/>
    <p:sldId id="309" r:id="rId21"/>
    <p:sldId id="305" r:id="rId22"/>
    <p:sldId id="299" r:id="rId23"/>
  </p:sldIdLst>
  <p:sldSz cx="9144000" cy="6858000" type="screen4x3"/>
  <p:notesSz cx="7010400" cy="9296400"/>
  <p:defaultTextStyle>
    <a:defPPr>
      <a:defRPr lang="en-NZ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73002" autoAdjust="0"/>
  </p:normalViewPr>
  <p:slideViewPr>
    <p:cSldViewPr>
      <p:cViewPr>
        <p:scale>
          <a:sx n="80" d="100"/>
          <a:sy n="80" d="100"/>
        </p:scale>
        <p:origin x="-2520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98" cy="464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259" y="0"/>
            <a:ext cx="3038498" cy="464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003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98" y="4415716"/>
            <a:ext cx="5607005" cy="4183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41"/>
            <a:ext cx="3038498" cy="464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259" y="8829941"/>
            <a:ext cx="3038498" cy="464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F2689F-D689-42B1-B509-87DF78067281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7692B6-AF61-4B48-AEDE-E51E47814F93}" type="slidenum">
              <a:rPr lang="en-GB"/>
              <a:pPr/>
              <a:t>1</a:t>
            </a:fld>
            <a:endParaRPr lang="en-GB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endParaRPr lang="en-NZ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7692B6-AF61-4B48-AEDE-E51E47814F93}" type="slidenum">
              <a:rPr lang="en-GB"/>
              <a:pPr/>
              <a:t>10</a:t>
            </a:fld>
            <a:endParaRPr lang="en-GB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NZ" dirty="0" smtClean="0"/>
              <a:t> Web-based moderation interface lists all pending emails</a:t>
            </a:r>
          </a:p>
          <a:p>
            <a:pPr>
              <a:buFont typeface="Arial" charset="0"/>
              <a:buChar char="•"/>
            </a:pPr>
            <a:r>
              <a:rPr lang="en-NZ" dirty="0" smtClean="0"/>
              <a:t> Moderator can view emails before deciding</a:t>
            </a:r>
          </a:p>
          <a:p>
            <a:pPr>
              <a:buFont typeface="Arial" charset="0"/>
              <a:buChar char="•"/>
            </a:pPr>
            <a:r>
              <a:rPr lang="en-NZ" dirty="0" smtClean="0"/>
              <a:t> Rejection</a:t>
            </a:r>
            <a:r>
              <a:rPr lang="en-NZ" baseline="0" dirty="0" smtClean="0"/>
              <a:t> can be set to notify the sender or not; also senders can optionally be added to a blacklist.</a:t>
            </a:r>
            <a:endParaRPr lang="en-NZ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7692B6-AF61-4B48-AEDE-E51E47814F93}" type="slidenum">
              <a:rPr lang="en-GB"/>
              <a:pPr/>
              <a:t>11</a:t>
            </a:fld>
            <a:endParaRPr lang="en-GB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NZ" baseline="0" dirty="0" smtClean="0"/>
              <a:t> Depending on list configuration, users may subscribe to and unsubscribe from list using either email or web interface</a:t>
            </a:r>
          </a:p>
          <a:p>
            <a:pPr>
              <a:buFont typeface="Arial" charset="0"/>
              <a:buChar char="•"/>
            </a:pPr>
            <a:r>
              <a:rPr lang="en-NZ" baseline="0" dirty="0" smtClean="0"/>
              <a:t> List Editors (Moderators) can manually add and remove list members, and administer the Blacklist</a:t>
            </a:r>
          </a:p>
          <a:p>
            <a:pPr>
              <a:buFont typeface="Arial" charset="0"/>
              <a:buChar char="•"/>
            </a:pPr>
            <a:r>
              <a:rPr lang="en-NZ" dirty="0" smtClean="0"/>
              <a:t> Members can be set to ‘mail’ or ‘</a:t>
            </a:r>
            <a:r>
              <a:rPr lang="en-NZ" dirty="0" err="1" smtClean="0"/>
              <a:t>nomail</a:t>
            </a:r>
            <a:r>
              <a:rPr lang="en-NZ" dirty="0" smtClean="0"/>
              <a:t>’, and visible or concealed</a:t>
            </a:r>
          </a:p>
          <a:p>
            <a:pPr>
              <a:buFont typeface="Arial" charset="0"/>
              <a:buChar char="•"/>
            </a:pPr>
            <a:r>
              <a:rPr lang="en-NZ" dirty="0" smtClean="0"/>
              <a:t> </a:t>
            </a:r>
            <a:r>
              <a:rPr lang="en-NZ" b="1" dirty="0" smtClean="0"/>
              <a:t>If you want a specific non-member email address to be able to post to the list, then you should add the address as a ‘</a:t>
            </a:r>
            <a:r>
              <a:rPr lang="en-NZ" b="1" dirty="0" err="1" smtClean="0"/>
              <a:t>nomail</a:t>
            </a:r>
            <a:r>
              <a:rPr lang="en-NZ" b="1" dirty="0" smtClean="0"/>
              <a:t>/concealed’ list member</a:t>
            </a:r>
            <a:r>
              <a:rPr lang="en-NZ" b="1" baseline="0" dirty="0" smtClean="0"/>
              <a:t> or Editor. </a:t>
            </a:r>
            <a:r>
              <a:rPr lang="en-NZ" b="0" baseline="0" dirty="0" smtClean="0"/>
              <a:t>This is a big change from the old </a:t>
            </a:r>
            <a:r>
              <a:rPr lang="en-NZ" b="0" baseline="0" dirty="0" err="1" smtClean="0"/>
              <a:t>MailMan</a:t>
            </a:r>
            <a:r>
              <a:rPr lang="en-NZ" b="0" baseline="0" dirty="0" smtClean="0"/>
              <a:t> lists which had a separate group for this category.</a:t>
            </a:r>
            <a:endParaRPr lang="en-NZ" b="1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7692B6-AF61-4B48-AEDE-E51E47814F93}" type="slidenum">
              <a:rPr lang="en-GB"/>
              <a:pPr/>
              <a:t>12</a:t>
            </a:fld>
            <a:endParaRPr lang="en-GB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NZ" dirty="0" smtClean="0"/>
              <a:t> Can see which source members come from (explicit adds, subscription, or external data source)</a:t>
            </a:r>
          </a:p>
          <a:p>
            <a:pPr>
              <a:buFont typeface="Arial" charset="0"/>
              <a:buChar char="•"/>
            </a:pPr>
            <a:r>
              <a:rPr lang="en-NZ" dirty="0" smtClean="0"/>
              <a:t> Can click on users to set options (name, delivery</a:t>
            </a:r>
            <a:r>
              <a:rPr lang="en-NZ" baseline="0" dirty="0" smtClean="0"/>
              <a:t> options, etc)</a:t>
            </a:r>
          </a:p>
          <a:p>
            <a:pPr>
              <a:buFont typeface="Arial" charset="0"/>
              <a:buChar char="•"/>
            </a:pPr>
            <a:r>
              <a:rPr lang="en-NZ" baseline="0" dirty="0" smtClean="0"/>
              <a:t> Add or delete users from list, use ‘quiet’ option to avoid sending a notification email.</a:t>
            </a:r>
          </a:p>
          <a:p>
            <a:pPr>
              <a:buFont typeface="Arial" charset="0"/>
              <a:buChar char="•"/>
            </a:pPr>
            <a:r>
              <a:rPr lang="en-NZ" baseline="0" dirty="0" smtClean="0"/>
              <a:t> Use ‘Remind’ option to remind users of their list membership, and allow them to unsubscribe</a:t>
            </a:r>
          </a:p>
          <a:p>
            <a:pPr>
              <a:buFont typeface="Arial" charset="0"/>
              <a:buChar char="•"/>
            </a:pPr>
            <a:r>
              <a:rPr lang="en-NZ" baseline="0" dirty="0" smtClean="0"/>
              <a:t> Approve pending subscriptions, administer blacklist, check bounces list and exclusions.</a:t>
            </a:r>
          </a:p>
          <a:p>
            <a:pPr>
              <a:buFont typeface="Arial" charset="0"/>
              <a:buChar char="•"/>
            </a:pPr>
            <a:r>
              <a:rPr lang="en-NZ" baseline="0" dirty="0" smtClean="0"/>
              <a:t> Resynchronise external </a:t>
            </a:r>
            <a:r>
              <a:rPr lang="en-NZ" baseline="0" dirty="0" err="1" smtClean="0"/>
              <a:t>datasource</a:t>
            </a:r>
            <a:r>
              <a:rPr lang="en-NZ" baseline="0" dirty="0" smtClean="0"/>
              <a:t> manually (automatic frequency is set in list configuration, but defaults to Daily in order to not overload LDAP server)</a:t>
            </a:r>
            <a:endParaRPr lang="en-NZ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7692B6-AF61-4B48-AEDE-E51E47814F93}" type="slidenum">
              <a:rPr lang="en-GB"/>
              <a:pPr/>
              <a:t>13</a:t>
            </a:fld>
            <a:endParaRPr lang="en-GB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NZ" dirty="0" smtClean="0"/>
              <a:t> Archives kept for 3 years by default; high volume lists may be set lower.</a:t>
            </a:r>
          </a:p>
          <a:p>
            <a:pPr>
              <a:buFont typeface="Arial" charset="0"/>
              <a:buChar char="•"/>
            </a:pPr>
            <a:r>
              <a:rPr lang="en-NZ" dirty="0" smtClean="0"/>
              <a:t> Archive access to members by default; can be changed to public or moderators only. </a:t>
            </a:r>
          </a:p>
          <a:p>
            <a:pPr>
              <a:buFont typeface="Arial" charset="0"/>
              <a:buChar char="•"/>
            </a:pPr>
            <a:r>
              <a:rPr lang="en-NZ" dirty="0" smtClean="0"/>
              <a:t> The Posted Files feature is available, but not generally</a:t>
            </a:r>
            <a:r>
              <a:rPr lang="en-NZ" baseline="0" dirty="0" smtClean="0"/>
              <a:t> advertised as we do not yet have sufficient disk quota to handle heavy use of it.</a:t>
            </a:r>
          </a:p>
          <a:p>
            <a:pPr>
              <a:buFont typeface="Arial" charset="0"/>
              <a:buChar char="•"/>
            </a:pPr>
            <a:r>
              <a:rPr lang="en-NZ" dirty="0" smtClean="0"/>
              <a:t> Posted</a:t>
            </a:r>
            <a:r>
              <a:rPr lang="en-NZ" baseline="0" dirty="0" smtClean="0"/>
              <a:t> Files allows files to be permanently uploaded to the system for access by list members, in much the same way as Web </a:t>
            </a:r>
            <a:r>
              <a:rPr lang="en-NZ" baseline="0" dirty="0" err="1" smtClean="0"/>
              <a:t>Dropoff</a:t>
            </a:r>
            <a:r>
              <a:rPr lang="en-NZ" baseline="0" dirty="0" smtClean="0"/>
              <a:t>.  However in this case they are not deleted automatically and are accessible to all list members (or public, depending on list configuration)</a:t>
            </a:r>
            <a:endParaRPr lang="en-NZ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7692B6-AF61-4B48-AEDE-E51E47814F93}" type="slidenum">
              <a:rPr lang="en-GB"/>
              <a:pPr/>
              <a:t>14</a:t>
            </a:fld>
            <a:endParaRPr lang="en-GB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NZ" dirty="0" smtClean="0"/>
              <a:t> Archives set up by month</a:t>
            </a:r>
          </a:p>
          <a:p>
            <a:pPr>
              <a:buFont typeface="Arial" charset="0"/>
              <a:buChar char="•"/>
            </a:pPr>
            <a:r>
              <a:rPr lang="en-NZ" dirty="0" smtClean="0"/>
              <a:t> Searchable for text</a:t>
            </a:r>
          </a:p>
          <a:p>
            <a:pPr>
              <a:buFont typeface="Arial" charset="0"/>
              <a:buChar char="•"/>
            </a:pPr>
            <a:r>
              <a:rPr lang="en-NZ" dirty="0" smtClean="0"/>
              <a:t> View chronologically or by thread</a:t>
            </a:r>
          </a:p>
          <a:p>
            <a:pPr>
              <a:buFont typeface="Arial" charset="0"/>
              <a:buChar char="•"/>
            </a:pPr>
            <a:r>
              <a:rPr lang="en-NZ" dirty="0" smtClean="0"/>
              <a:t> Moderators are able to selectively delete from the archives</a:t>
            </a:r>
          </a:p>
          <a:p>
            <a:pPr>
              <a:buFont typeface="Arial" charset="0"/>
              <a:buChar char="•"/>
            </a:pPr>
            <a:endParaRPr lang="en-NZ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7692B6-AF61-4B48-AEDE-E51E47814F93}" type="slidenum">
              <a:rPr lang="en-GB"/>
              <a:pPr/>
              <a:t>15</a:t>
            </a:fld>
            <a:endParaRPr lang="en-GB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NZ" dirty="0" smtClean="0"/>
              <a:t> These are more advanced tasks used by list owners</a:t>
            </a:r>
          </a:p>
          <a:p>
            <a:pPr>
              <a:buFont typeface="Arial" charset="0"/>
              <a:buChar char="•"/>
            </a:pPr>
            <a:r>
              <a:rPr lang="en-NZ" dirty="0" smtClean="0"/>
              <a:t> You can run away now if you want to!</a:t>
            </a:r>
          </a:p>
          <a:p>
            <a:pPr>
              <a:buFont typeface="Arial" charset="0"/>
              <a:buNone/>
            </a:pPr>
            <a:endParaRPr lang="en-NZ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7692B6-AF61-4B48-AEDE-E51E47814F93}" type="slidenum">
              <a:rPr lang="en-GB"/>
              <a:pPr/>
              <a:t>16</a:t>
            </a:fld>
            <a:endParaRPr lang="en-GB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NZ" dirty="0" smtClean="0"/>
              <a:t> Scenario : a set of rules for what rights should be given to</a:t>
            </a:r>
            <a:r>
              <a:rPr lang="en-NZ" baseline="0" dirty="0" smtClean="0"/>
              <a:t> people for a given task</a:t>
            </a:r>
          </a:p>
          <a:p>
            <a:pPr>
              <a:buFont typeface="Arial" charset="0"/>
              <a:buChar char="•"/>
            </a:pPr>
            <a:r>
              <a:rPr lang="en-NZ" baseline="0" dirty="0" smtClean="0"/>
              <a:t> Authenticated by either Email address, web authentication/token, or client certificate/signed email</a:t>
            </a:r>
          </a:p>
          <a:p>
            <a:pPr>
              <a:buFont typeface="Arial" charset="0"/>
              <a:buChar char="•"/>
            </a:pPr>
            <a:r>
              <a:rPr lang="en-NZ" baseline="0" dirty="0" smtClean="0"/>
              <a:t> Many rule sets pre-defined for selection</a:t>
            </a:r>
            <a:endParaRPr lang="en-NZ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7692B6-AF61-4B48-AEDE-E51E47814F93}" type="slidenum">
              <a:rPr lang="en-GB"/>
              <a:pPr/>
              <a:t>17</a:t>
            </a:fld>
            <a:endParaRPr lang="en-GB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NZ" dirty="0" smtClean="0"/>
              <a:t> A Scenario is used to specify who can request lists in this domain</a:t>
            </a:r>
          </a:p>
          <a:p>
            <a:pPr>
              <a:buFont typeface="Arial" charset="0"/>
              <a:buChar char="•"/>
            </a:pPr>
            <a:r>
              <a:rPr lang="en-NZ" dirty="0" smtClean="0"/>
              <a:t> Templates can be created at top level or at domain level</a:t>
            </a:r>
          </a:p>
          <a:p>
            <a:pPr>
              <a:buFont typeface="Arial" charset="0"/>
              <a:buChar char="•"/>
            </a:pPr>
            <a:r>
              <a:rPr lang="en-NZ" dirty="0" smtClean="0"/>
              <a:t> Templates can be used in ‘batch mode’ to create whole groups of lists at once, by passing the parameters in a pre-created text file</a:t>
            </a:r>
          </a:p>
          <a:p>
            <a:pPr>
              <a:buFont typeface="Arial" charset="0"/>
              <a:buChar char="•"/>
            </a:pPr>
            <a:r>
              <a:rPr lang="en-NZ" dirty="0" smtClean="0"/>
              <a:t> Any @</a:t>
            </a:r>
            <a:r>
              <a:rPr lang="en-NZ" dirty="0" err="1" smtClean="0"/>
              <a:t>auckland</a:t>
            </a:r>
            <a:r>
              <a:rPr lang="en-NZ" dirty="0" smtClean="0"/>
              <a:t> aliases are created and managed by the Service Desk</a:t>
            </a:r>
          </a:p>
          <a:p>
            <a:pPr>
              <a:buFont typeface="Arial" charset="0"/>
              <a:buChar char="•"/>
            </a:pPr>
            <a:r>
              <a:rPr lang="en-NZ" dirty="0" smtClean="0"/>
              <a:t> If you do not have authority to create a list, but may request one, then Service Desk can approve a pre-configured but not yet activated list</a:t>
            </a:r>
          </a:p>
          <a:p>
            <a:pPr>
              <a:buFont typeface="Arial" charset="0"/>
              <a:buChar char="•"/>
            </a:pPr>
            <a:r>
              <a:rPr lang="en-NZ" dirty="0" smtClean="0"/>
              <a:t> Pre-configured templates makes it very easy for anyone to create a list</a:t>
            </a:r>
          </a:p>
          <a:p>
            <a:pPr>
              <a:buFont typeface="Arial" charset="0"/>
              <a:buChar char="•"/>
            </a:pPr>
            <a:endParaRPr lang="en-NZ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7692B6-AF61-4B48-AEDE-E51E47814F93}" type="slidenum">
              <a:rPr lang="en-GB"/>
              <a:pPr/>
              <a:t>18</a:t>
            </a:fld>
            <a:endParaRPr lang="en-GB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NZ" dirty="0" smtClean="0"/>
              <a:t> Only staff can create lists; if</a:t>
            </a:r>
            <a:r>
              <a:rPr lang="en-NZ" baseline="0" dirty="0" smtClean="0"/>
              <a:t> you have a departmental list server, then you may be able to grant create rights to other people.</a:t>
            </a:r>
          </a:p>
          <a:p>
            <a:pPr>
              <a:buFont typeface="Arial" charset="0"/>
              <a:buChar char="•"/>
            </a:pPr>
            <a:r>
              <a:rPr lang="en-NZ" baseline="0" dirty="0" smtClean="0"/>
              <a:t> Staff may only request lists in the @list and @</a:t>
            </a:r>
            <a:r>
              <a:rPr lang="en-NZ" baseline="0" dirty="0" err="1" smtClean="0"/>
              <a:t>sympa</a:t>
            </a:r>
            <a:r>
              <a:rPr lang="en-NZ" baseline="0" dirty="0" smtClean="0"/>
              <a:t> domains, not activate them.  Contact Service Desk to activate.</a:t>
            </a:r>
          </a:p>
          <a:p>
            <a:pPr>
              <a:buFont typeface="Arial" charset="0"/>
              <a:buChar char="•"/>
            </a:pPr>
            <a:r>
              <a:rPr lang="en-NZ" baseline="0" dirty="0" smtClean="0"/>
              <a:t> Create by copying the definition of an existing list, or from a preconfigured template</a:t>
            </a:r>
          </a:p>
          <a:p>
            <a:pPr>
              <a:buFont typeface="Arial" charset="0"/>
              <a:buChar char="•"/>
            </a:pPr>
            <a:r>
              <a:rPr lang="en-NZ" baseline="0" dirty="0" smtClean="0"/>
              <a:t> List Owners may also delete or rename their lists</a:t>
            </a:r>
          </a:p>
          <a:p>
            <a:pPr>
              <a:buFont typeface="Arial" charset="0"/>
              <a:buChar char="•"/>
            </a:pPr>
            <a:r>
              <a:rPr lang="en-NZ" baseline="0" dirty="0" smtClean="0"/>
              <a:t> Create a new list from a template, or by copying the configuration of an existing list.  Then make your own modifications.</a:t>
            </a:r>
          </a:p>
          <a:p>
            <a:pPr>
              <a:buFont typeface="Arial" charset="0"/>
              <a:buChar char="•"/>
            </a:pPr>
            <a:r>
              <a:rPr lang="en-NZ" baseline="0" dirty="0" smtClean="0"/>
              <a:t> New templates can be created if there is a particular set of configuration that is frequently requested</a:t>
            </a:r>
          </a:p>
          <a:p>
            <a:pPr>
              <a:buFont typeface="Arial" charset="0"/>
              <a:buChar char="•"/>
            </a:pPr>
            <a:r>
              <a:rPr lang="en-NZ" baseline="0" dirty="0" smtClean="0"/>
              <a:t> Lists can be created in bulk from XML or CSV exports in the correct format</a:t>
            </a:r>
          </a:p>
          <a:p>
            <a:pPr>
              <a:buFont typeface="Arial" charset="0"/>
              <a:buChar char="•"/>
            </a:pPr>
            <a:endParaRPr lang="en-NZ" baseline="0" dirty="0" smtClean="0"/>
          </a:p>
          <a:p>
            <a:pPr>
              <a:buFont typeface="Arial" charset="0"/>
              <a:buNone/>
            </a:pPr>
            <a:endParaRPr lang="en-NZ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7692B6-AF61-4B48-AEDE-E51E47814F93}" type="slidenum">
              <a:rPr lang="en-GB"/>
              <a:pPr/>
              <a:t>19</a:t>
            </a:fld>
            <a:endParaRPr lang="en-GB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NZ" dirty="0" smtClean="0"/>
              <a:t> Scenario is used to control subscribe, unsubscribe, post </a:t>
            </a:r>
          </a:p>
          <a:p>
            <a:pPr>
              <a:buFont typeface="Arial" charset="0"/>
              <a:buChar char="•"/>
            </a:pPr>
            <a:r>
              <a:rPr lang="en-NZ" dirty="0" smtClean="0"/>
              <a:t> Blacklist blocks all commands (post, subscribe, unsubscribe) for email address </a:t>
            </a:r>
          </a:p>
          <a:p>
            <a:pPr>
              <a:buFont typeface="Arial" charset="0"/>
              <a:buChar char="•"/>
            </a:pPr>
            <a:r>
              <a:rPr lang="en-NZ" dirty="0" smtClean="0"/>
              <a:t> Users can subscribe or unsubscribe: a </a:t>
            </a:r>
            <a:r>
              <a:rPr lang="en-NZ" smtClean="0"/>
              <a:t>scenario is selected </a:t>
            </a:r>
            <a:r>
              <a:rPr lang="en-NZ" dirty="0" smtClean="0"/>
              <a:t>for rules</a:t>
            </a:r>
          </a:p>
          <a:p>
            <a:pPr>
              <a:buFont typeface="Arial" charset="0"/>
              <a:buChar char="•"/>
            </a:pPr>
            <a:r>
              <a:rPr lang="en-NZ" dirty="0" smtClean="0"/>
              <a:t> External </a:t>
            </a:r>
            <a:r>
              <a:rPr lang="en-NZ" dirty="0" err="1" smtClean="0"/>
              <a:t>datasources</a:t>
            </a:r>
            <a:r>
              <a:rPr lang="en-NZ" dirty="0" smtClean="0"/>
              <a:t> are usually synchronised daily (the same as </a:t>
            </a:r>
            <a:r>
              <a:rPr lang="en-NZ" dirty="0" err="1" smtClean="0"/>
              <a:t>Netaccount</a:t>
            </a:r>
            <a:r>
              <a:rPr lang="en-NZ" dirty="0" smtClean="0"/>
              <a:t>/LDAP synch frequency) but this can be more frequent</a:t>
            </a:r>
          </a:p>
          <a:p>
            <a:pPr>
              <a:buFont typeface="Arial" charset="0"/>
              <a:buChar char="•"/>
            </a:pPr>
            <a:r>
              <a:rPr lang="en-NZ" dirty="0" smtClean="0"/>
              <a:t> Can be zero or many external sources </a:t>
            </a:r>
          </a:p>
          <a:p>
            <a:pPr>
              <a:buFont typeface="Arial" charset="0"/>
              <a:buChar char="•"/>
            </a:pPr>
            <a:r>
              <a:rPr lang="en-NZ" dirty="0" smtClean="0"/>
              <a:t> External sources can be LDAP</a:t>
            </a:r>
            <a:r>
              <a:rPr lang="en-NZ" baseline="0" dirty="0" smtClean="0"/>
              <a:t> (</a:t>
            </a:r>
            <a:r>
              <a:rPr lang="en-NZ" baseline="0" dirty="0" err="1" smtClean="0"/>
              <a:t>Netaccount</a:t>
            </a:r>
            <a:r>
              <a:rPr lang="en-NZ" baseline="0" dirty="0" smtClean="0"/>
              <a:t>), SQL, other lists, text files retrieved by HTTP, etc</a:t>
            </a:r>
            <a:endParaRPr lang="en-NZ" dirty="0" smtClean="0"/>
          </a:p>
          <a:p>
            <a:pPr>
              <a:buFont typeface="Arial" charset="0"/>
              <a:buChar char="•"/>
            </a:pPr>
            <a:r>
              <a:rPr lang="en-NZ" dirty="0" smtClean="0"/>
              <a:t> Can allow some to unsubscribe but</a:t>
            </a:r>
            <a:r>
              <a:rPr lang="en-NZ" baseline="0" dirty="0" smtClean="0"/>
              <a:t> not others</a:t>
            </a:r>
          </a:p>
          <a:p>
            <a:pPr>
              <a:buFont typeface="Arial" charset="0"/>
              <a:buChar char="•"/>
            </a:pPr>
            <a:r>
              <a:rPr lang="en-NZ" baseline="0" dirty="0" smtClean="0"/>
              <a:t> Custom scenario might be required; this can take some time if you need help.</a:t>
            </a:r>
            <a:endParaRPr lang="en-N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7692B6-AF61-4B48-AEDE-E51E47814F93}" type="slidenum">
              <a:rPr lang="en-GB"/>
              <a:pPr/>
              <a:t>2</a:t>
            </a:fld>
            <a:endParaRPr lang="en-GB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NZ" dirty="0" smtClean="0"/>
              <a:t>Communication can be broadly classified using three criteria: personal/public, active/passive, and time</a:t>
            </a:r>
            <a:r>
              <a:rPr lang="en-NZ" baseline="0" dirty="0" smtClean="0"/>
              <a:t> frame.</a:t>
            </a:r>
          </a:p>
          <a:p>
            <a:pPr>
              <a:buFont typeface="Arial" charset="0"/>
              <a:buNone/>
            </a:pPr>
            <a:r>
              <a:rPr lang="en-NZ" baseline="0" dirty="0" smtClean="0"/>
              <a:t>Personal/public – is it directed at a specific person (phone call), or broadcast (possibly to a restricted set of subscribers)(newspaper)</a:t>
            </a:r>
          </a:p>
          <a:p>
            <a:pPr>
              <a:buFont typeface="Arial" charset="0"/>
              <a:buNone/>
            </a:pPr>
            <a:r>
              <a:rPr lang="en-NZ" baseline="0" dirty="0" smtClean="0"/>
              <a:t>Active/passive – does it come to you (phone call), or do you have to fetch it (newspaper)?</a:t>
            </a:r>
          </a:p>
          <a:p>
            <a:pPr>
              <a:buFont typeface="Arial" charset="0"/>
              <a:buNone/>
            </a:pPr>
            <a:r>
              <a:rPr lang="en-NZ" baseline="0" dirty="0" smtClean="0"/>
              <a:t>Time frame – tied to a specific time (phone call), tied to an event (a letter), or not tied to a time at all (a history book)?</a:t>
            </a:r>
          </a:p>
          <a:p>
            <a:pPr>
              <a:buFont typeface="Arial" charset="0"/>
              <a:buNone/>
            </a:pPr>
            <a:endParaRPr lang="en-NZ" dirty="0" smtClean="0"/>
          </a:p>
          <a:p>
            <a:pPr>
              <a:buFont typeface="Arial" charset="0"/>
              <a:buNone/>
            </a:pPr>
            <a:r>
              <a:rPr lang="en-NZ" dirty="0" smtClean="0"/>
              <a:t>The only thing I can think of that is Personal/Passive is a message specifically for you in the newspaper small ads.. “If you were the cute blonde on the bus this morning….”.  IE, a message specifically for you that you wont receive unless you are actively looking for it.</a:t>
            </a:r>
          </a:p>
          <a:p>
            <a:pPr>
              <a:buFont typeface="Arial" charset="0"/>
              <a:buNone/>
            </a:pPr>
            <a:endParaRPr lang="en-NZ" dirty="0" smtClean="0"/>
          </a:p>
          <a:p>
            <a:pPr>
              <a:buFont typeface="Arial" charset="0"/>
              <a:buNone/>
            </a:pPr>
            <a:r>
              <a:rPr lang="en-NZ" dirty="0" smtClean="0"/>
              <a:t>This is very rough as many forms of communication fit over multiple categories.  Also there are things like interactivity to</a:t>
            </a:r>
            <a:r>
              <a:rPr lang="en-NZ" baseline="0" dirty="0" smtClean="0"/>
              <a:t> consider.</a:t>
            </a:r>
            <a:endParaRPr lang="en-NZ" dirty="0" smtClean="0"/>
          </a:p>
          <a:p>
            <a:pPr>
              <a:buFont typeface="Arial" charset="0"/>
              <a:buNone/>
            </a:pPr>
            <a:endParaRPr lang="en-NZ" dirty="0" smtClean="0"/>
          </a:p>
          <a:p>
            <a:pPr>
              <a:buFont typeface="Arial" charset="0"/>
              <a:buChar char="•"/>
            </a:pPr>
            <a:r>
              <a:rPr lang="en-NZ" dirty="0" smtClean="0"/>
              <a:t> Mailing lists</a:t>
            </a:r>
            <a:r>
              <a:rPr lang="en-NZ" baseline="0" dirty="0" smtClean="0"/>
              <a:t> fill a gap for Public/Active delivery of event-based information.</a:t>
            </a:r>
            <a:endParaRPr lang="en-NZ" dirty="0" smtClean="0"/>
          </a:p>
          <a:p>
            <a:pPr>
              <a:buFont typeface="Arial" charset="0"/>
              <a:buChar char="•"/>
            </a:pPr>
            <a:r>
              <a:rPr lang="en-NZ" dirty="0" smtClean="0"/>
              <a:t> A list of recipients to forward a given message to</a:t>
            </a:r>
          </a:p>
          <a:p>
            <a:pPr>
              <a:buFont typeface="Arial" charset="0"/>
              <a:buChar char="•"/>
            </a:pPr>
            <a:r>
              <a:rPr lang="en-NZ" dirty="0" smtClean="0"/>
              <a:t> Single or multiple posters (announce/discussion)</a:t>
            </a:r>
          </a:p>
          <a:p>
            <a:pPr>
              <a:buFont typeface="Arial" charset="0"/>
              <a:buChar char="•"/>
            </a:pPr>
            <a:r>
              <a:rPr lang="en-NZ" dirty="0" smtClean="0"/>
              <a:t> Active delivery (not passive, </a:t>
            </a:r>
            <a:r>
              <a:rPr lang="en-NZ" dirty="0" err="1" smtClean="0"/>
              <a:t>eg</a:t>
            </a:r>
            <a:r>
              <a:rPr lang="en-NZ" dirty="0" smtClean="0"/>
              <a:t> </a:t>
            </a:r>
            <a:r>
              <a:rPr lang="en-NZ" dirty="0" err="1" smtClean="0"/>
              <a:t>Facebook</a:t>
            </a:r>
            <a:r>
              <a:rPr lang="en-NZ" dirty="0" smtClean="0"/>
              <a:t>)</a:t>
            </a:r>
          </a:p>
          <a:p>
            <a:pPr>
              <a:buFont typeface="Arial" charset="0"/>
              <a:buChar char="•"/>
            </a:pPr>
            <a:r>
              <a:rPr lang="en-NZ" dirty="0" smtClean="0"/>
              <a:t> No such thing as personal/passive, that would be silly</a:t>
            </a:r>
          </a:p>
          <a:p>
            <a:pPr>
              <a:buFont typeface="Arial" charset="0"/>
              <a:buChar char="•"/>
            </a:pPr>
            <a:r>
              <a:rPr lang="en-NZ" dirty="0" smtClean="0"/>
              <a:t> Web-based historical archives</a:t>
            </a:r>
          </a:p>
          <a:p>
            <a:pPr>
              <a:buFont typeface="Arial" charset="0"/>
              <a:buNone/>
            </a:pPr>
            <a:endParaRPr lang="en-NZ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7692B6-AF61-4B48-AEDE-E51E47814F93}" type="slidenum">
              <a:rPr lang="en-GB"/>
              <a:pPr/>
              <a:t>20</a:t>
            </a:fld>
            <a:endParaRPr lang="en-GB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NZ" dirty="0" smtClean="0"/>
              <a:t> Editor ==</a:t>
            </a:r>
            <a:r>
              <a:rPr lang="en-NZ" baseline="0" dirty="0" smtClean="0"/>
              <a:t> Moderator</a:t>
            </a:r>
            <a:r>
              <a:rPr lang="en-NZ" dirty="0" smtClean="0"/>
              <a:t> </a:t>
            </a:r>
          </a:p>
          <a:p>
            <a:pPr>
              <a:buFont typeface="Arial" charset="0"/>
              <a:buChar char="•"/>
            </a:pPr>
            <a:r>
              <a:rPr lang="en-NZ" dirty="0" smtClean="0"/>
              <a:t> Approval can be by reply email,</a:t>
            </a:r>
            <a:r>
              <a:rPr lang="en-NZ" baseline="0" dirty="0" smtClean="0"/>
              <a:t> via web interface, or via embedded link in notification</a:t>
            </a:r>
          </a:p>
          <a:p>
            <a:pPr>
              <a:buFont typeface="Arial" charset="0"/>
              <a:buChar char="•"/>
            </a:pPr>
            <a:r>
              <a:rPr lang="en-NZ" baseline="0" dirty="0" smtClean="0"/>
              <a:t> Header/footer only added to plain text emails, only if not signed, so rarely used these days.  RFC Header fields used instead.</a:t>
            </a:r>
          </a:p>
          <a:p>
            <a:pPr>
              <a:buFont typeface="Arial" charset="0"/>
              <a:buChar char="•"/>
            </a:pPr>
            <a:r>
              <a:rPr lang="en-NZ" baseline="0" dirty="0" smtClean="0"/>
              <a:t> Notification emails in template format; can contain symbols.</a:t>
            </a:r>
          </a:p>
          <a:p>
            <a:pPr>
              <a:buFont typeface="Arial" charset="0"/>
              <a:buChar char="•"/>
            </a:pPr>
            <a:r>
              <a:rPr lang="en-NZ" baseline="0" dirty="0" smtClean="0"/>
              <a:t> Template format is extremely powerful – and complex.  The TT2 scripting language manuals are all available online.</a:t>
            </a:r>
            <a:endParaRPr lang="en-NZ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7692B6-AF61-4B48-AEDE-E51E47814F93}" type="slidenum">
              <a:rPr lang="en-GB"/>
              <a:pPr/>
              <a:t>21</a:t>
            </a:fld>
            <a:endParaRPr lang="en-GB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NZ" dirty="0" smtClean="0"/>
              <a:t> Using S/MIME signatures for authentication is complex, and only works if you are sending</a:t>
            </a:r>
            <a:r>
              <a:rPr lang="en-NZ" baseline="0" dirty="0" smtClean="0"/>
              <a:t> an S/MIME signed message with no alternate unsigned part (Outlook sends an unsigned part by default)</a:t>
            </a:r>
          </a:p>
          <a:p>
            <a:pPr>
              <a:buFont typeface="Arial" charset="0"/>
              <a:buChar char="•"/>
            </a:pPr>
            <a:r>
              <a:rPr lang="en-NZ" baseline="0" dirty="0" smtClean="0"/>
              <a:t> Sending a compatible S/MIME message will pass the signing through, so it is not compatible with Personalisation (which modifies the message)</a:t>
            </a:r>
          </a:p>
          <a:p>
            <a:pPr>
              <a:buFont typeface="Arial" charset="0"/>
              <a:buChar char="•"/>
            </a:pPr>
            <a:r>
              <a:rPr lang="en-NZ" baseline="0" dirty="0" smtClean="0"/>
              <a:t> An S/MIME message is only readable by a compatible mail reader (</a:t>
            </a:r>
            <a:r>
              <a:rPr lang="en-NZ" baseline="0" dirty="0" err="1" smtClean="0"/>
              <a:t>eg</a:t>
            </a:r>
            <a:r>
              <a:rPr lang="en-NZ" baseline="0" dirty="0" smtClean="0"/>
              <a:t>, Outlook).  Others will just see a .p7m attachment.</a:t>
            </a:r>
          </a:p>
          <a:p>
            <a:pPr>
              <a:buFont typeface="Arial" charset="0"/>
              <a:buChar char="•"/>
            </a:pPr>
            <a:r>
              <a:rPr lang="en-NZ" baseline="0" dirty="0" smtClean="0"/>
              <a:t> Lists can have their own S/MIME certificate and sign the message at distribution time.</a:t>
            </a:r>
          </a:p>
          <a:p>
            <a:pPr>
              <a:buFont typeface="Arial" charset="0"/>
              <a:buChar char="•"/>
            </a:pPr>
            <a:r>
              <a:rPr lang="en-NZ" baseline="0" dirty="0" smtClean="0"/>
              <a:t> TT2 </a:t>
            </a:r>
            <a:r>
              <a:rPr lang="en-NZ" baseline="0" dirty="0" err="1" smtClean="0"/>
              <a:t>templating</a:t>
            </a:r>
            <a:r>
              <a:rPr lang="en-NZ" baseline="0" dirty="0" smtClean="0"/>
              <a:t> used for personalised messages.  The field names are not obvious; For example, [% </a:t>
            </a:r>
            <a:r>
              <a:rPr lang="en-NZ" baseline="0" dirty="0" err="1" smtClean="0"/>
              <a:t>user.gecos</a:t>
            </a:r>
            <a:r>
              <a:rPr lang="en-NZ" baseline="0" dirty="0" smtClean="0"/>
              <a:t> %] is replaced by the subscriber’s full name, if known.</a:t>
            </a:r>
          </a:p>
          <a:p>
            <a:pPr>
              <a:buFont typeface="Arial" charset="0"/>
              <a:buChar char="•"/>
            </a:pPr>
            <a:r>
              <a:rPr lang="en-NZ" baseline="0" dirty="0" smtClean="0"/>
              <a:t> Lists taking membership from external sources may also require an external source for the Name attribute, if you want to use it.</a:t>
            </a:r>
          </a:p>
          <a:p>
            <a:pPr>
              <a:buFont typeface="Arial" charset="0"/>
              <a:buChar char="•"/>
            </a:pPr>
            <a:r>
              <a:rPr lang="en-NZ" baseline="0" dirty="0" smtClean="0"/>
              <a:t> S/MIME is good for lists where you want to guarantee that only certain people can post; however your message may not be </a:t>
            </a:r>
            <a:r>
              <a:rPr lang="en-NZ" baseline="0" dirty="0" err="1" smtClean="0"/>
              <a:t>readble</a:t>
            </a:r>
            <a:r>
              <a:rPr lang="en-NZ" baseline="0" dirty="0" smtClean="0"/>
              <a:t> by the final recipient’s mail client.</a:t>
            </a:r>
            <a:endParaRPr lang="en-NZ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7692B6-AF61-4B48-AEDE-E51E47814F93}" type="slidenum">
              <a:rPr lang="en-GB"/>
              <a:pPr/>
              <a:t>22</a:t>
            </a:fld>
            <a:endParaRPr lang="en-GB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NZ" dirty="0" smtClean="0"/>
              <a:t> After this long, do you want to ask questions, or would you rather escape?</a:t>
            </a:r>
            <a:endParaRPr lang="en-NZ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7692B6-AF61-4B48-AEDE-E51E47814F93}" type="slidenum">
              <a:rPr lang="en-GB"/>
              <a:pPr/>
              <a:t>3</a:t>
            </a:fld>
            <a:endParaRPr lang="en-GB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NZ" dirty="0" smtClean="0"/>
              <a:t> Many new features that the old </a:t>
            </a:r>
            <a:r>
              <a:rPr lang="en-NZ" dirty="0" err="1" smtClean="0"/>
              <a:t>MailMan</a:t>
            </a:r>
            <a:r>
              <a:rPr lang="en-NZ" dirty="0" smtClean="0"/>
              <a:t> system did not provide.</a:t>
            </a:r>
          </a:p>
          <a:p>
            <a:pPr>
              <a:buFont typeface="Arial" charset="0"/>
              <a:buChar char="•"/>
            </a:pPr>
            <a:r>
              <a:rPr lang="en-NZ" dirty="0" smtClean="0"/>
              <a:t> Also, a more user-friendly web interface for administrators!</a:t>
            </a:r>
            <a:endParaRPr lang="en-NZ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7692B6-AF61-4B48-AEDE-E51E47814F93}" type="slidenum">
              <a:rPr lang="en-GB"/>
              <a:pPr/>
              <a:t>4</a:t>
            </a:fld>
            <a:endParaRPr lang="en-GB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NZ" baseline="0" dirty="0" smtClean="0"/>
              <a:t> Also, New features – secure and signed mailing lists!  Mail merge capability!</a:t>
            </a:r>
            <a:endParaRPr lang="en-NZ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7692B6-AF61-4B48-AEDE-E51E47814F93}" type="slidenum">
              <a:rPr lang="en-GB"/>
              <a:pPr/>
              <a:t>5</a:t>
            </a:fld>
            <a:endParaRPr lang="en-GB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NZ" dirty="0" smtClean="0"/>
              <a:t> New terminology:</a:t>
            </a:r>
            <a:r>
              <a:rPr lang="en-NZ" baseline="0" dirty="0" smtClean="0"/>
              <a:t>  ‘Editor’ is a Moderator.  ‘Owner’ is list administrator.</a:t>
            </a:r>
          </a:p>
          <a:p>
            <a:pPr>
              <a:buFont typeface="Arial" charset="0"/>
              <a:buChar char="•"/>
            </a:pPr>
            <a:r>
              <a:rPr lang="en-NZ" baseline="0" dirty="0" smtClean="0"/>
              <a:t> Editors can approve postings, manage membership and archives</a:t>
            </a:r>
          </a:p>
          <a:p>
            <a:pPr>
              <a:buFont typeface="Arial" charset="0"/>
              <a:buChar char="•"/>
            </a:pPr>
            <a:r>
              <a:rPr lang="en-NZ" baseline="0" dirty="0" smtClean="0"/>
              <a:t> Owners can reconfigure list</a:t>
            </a:r>
          </a:p>
          <a:p>
            <a:pPr>
              <a:buFont typeface="Arial" charset="0"/>
              <a:buChar char="•"/>
            </a:pPr>
            <a:r>
              <a:rPr lang="en-NZ" baseline="0" dirty="0" smtClean="0"/>
              <a:t> Editors are notified of new members, new moderated postings, etc</a:t>
            </a:r>
          </a:p>
          <a:p>
            <a:pPr>
              <a:buFont typeface="Arial" charset="0"/>
              <a:buChar char="•"/>
            </a:pPr>
            <a:r>
              <a:rPr lang="en-NZ" baseline="0" dirty="0" smtClean="0"/>
              <a:t> Owners are only notified for major tasks (list removal, etc)</a:t>
            </a:r>
          </a:p>
          <a:p>
            <a:pPr>
              <a:buFont typeface="Arial" charset="0"/>
              <a:buChar char="•"/>
            </a:pPr>
            <a:r>
              <a:rPr lang="en-NZ" baseline="0" dirty="0" smtClean="0"/>
              <a:t> Owners and Editors are notified if their roles change</a:t>
            </a:r>
            <a:endParaRPr lang="en-NZ" dirty="0" smtClean="0"/>
          </a:p>
          <a:p>
            <a:pPr>
              <a:buFont typeface="Arial" charset="0"/>
              <a:buChar char="•"/>
            </a:pPr>
            <a:endParaRPr lang="en-NZ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7692B6-AF61-4B48-AEDE-E51E47814F93}" type="slidenum">
              <a:rPr lang="en-GB"/>
              <a:pPr/>
              <a:t>6</a:t>
            </a:fld>
            <a:endParaRPr lang="en-GB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NZ" dirty="0" smtClean="0"/>
              <a:t> Top</a:t>
            </a:r>
            <a:r>
              <a:rPr lang="en-NZ" baseline="0" dirty="0" smtClean="0"/>
              <a:t> banner allows login via Shibboleth, NetAccount password, and generated password (for non-</a:t>
            </a:r>
            <a:r>
              <a:rPr lang="en-NZ" baseline="0" dirty="0" err="1" smtClean="0"/>
              <a:t>UoA</a:t>
            </a:r>
            <a:r>
              <a:rPr lang="en-NZ" baseline="0" dirty="0" smtClean="0"/>
              <a:t> accounts)</a:t>
            </a:r>
          </a:p>
          <a:p>
            <a:pPr>
              <a:buFont typeface="Arial" charset="0"/>
              <a:buChar char="•"/>
            </a:pPr>
            <a:r>
              <a:rPr lang="en-NZ" baseline="0" dirty="0" smtClean="0"/>
              <a:t> Tab row lets you select admin commands, search pages, and different list domains</a:t>
            </a:r>
          </a:p>
          <a:p>
            <a:pPr>
              <a:buFont typeface="Arial" charset="0"/>
              <a:buChar char="•"/>
            </a:pPr>
            <a:r>
              <a:rPr lang="en-NZ" baseline="0" dirty="0" smtClean="0"/>
              <a:t> Departmental list domains can be created for you</a:t>
            </a:r>
          </a:p>
          <a:p>
            <a:pPr>
              <a:buFont typeface="Arial" charset="0"/>
              <a:buChar char="•"/>
            </a:pPr>
            <a:r>
              <a:rPr lang="en-NZ" baseline="0" dirty="0" smtClean="0"/>
              <a:t> Search for lists by name, partial name, or Category (also called a ‘topic’).  We can create new Categories if required.</a:t>
            </a:r>
          </a:p>
          <a:p>
            <a:pPr>
              <a:buFont typeface="Arial" charset="0"/>
              <a:buChar char="•"/>
            </a:pPr>
            <a:r>
              <a:rPr lang="en-NZ" baseline="0" dirty="0" smtClean="0"/>
              <a:t> See the list of lists you have subscribed to or are owner/moderator for in the Subscribed Lists box.  You can manage your subscriptions in bulk if required (unsubscribe, set vacation settings, etc)</a:t>
            </a:r>
          </a:p>
          <a:p>
            <a:pPr>
              <a:buFont typeface="Arial" charset="0"/>
              <a:buChar char="•"/>
            </a:pPr>
            <a:r>
              <a:rPr lang="en-NZ" baseline="0" dirty="0" smtClean="0"/>
              <a:t> Links are hidden if you do not have the required level of access to use them</a:t>
            </a:r>
          </a:p>
          <a:p>
            <a:pPr>
              <a:buFont typeface="Arial" charset="0"/>
              <a:buChar char="•"/>
            </a:pPr>
            <a:r>
              <a:rPr lang="en-NZ" baseline="0" dirty="0" smtClean="0"/>
              <a:t> Context-sensitive help available everywhere!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7692B6-AF61-4B48-AEDE-E51E47814F93}" type="slidenum">
              <a:rPr lang="en-GB"/>
              <a:pPr/>
              <a:t>7</a:t>
            </a:fld>
            <a:endParaRPr lang="en-GB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NZ" baseline="0" dirty="0" smtClean="0"/>
              <a:t> List information shows list owners and moderators, as well as member count</a:t>
            </a:r>
          </a:p>
          <a:p>
            <a:pPr>
              <a:buFont typeface="Arial" charset="0"/>
              <a:buChar char="•"/>
            </a:pPr>
            <a:r>
              <a:rPr lang="en-NZ" baseline="0" dirty="0" smtClean="0"/>
              <a:t> Can conceal owners and/or moderators as required.  Owners can be ‘figureheads’ who are not mailed with list information.</a:t>
            </a:r>
          </a:p>
          <a:p>
            <a:pPr>
              <a:buFont typeface="Arial" charset="0"/>
              <a:buChar char="•"/>
            </a:pPr>
            <a:r>
              <a:rPr lang="en-NZ" baseline="0" dirty="0" smtClean="0"/>
              <a:t> List Information is configurable by list owners</a:t>
            </a:r>
          </a:p>
          <a:p>
            <a:pPr>
              <a:buFont typeface="Arial" charset="0"/>
              <a:buChar char="•"/>
            </a:pPr>
            <a:r>
              <a:rPr lang="en-NZ" baseline="0" dirty="0" smtClean="0"/>
              <a:t> Commands box allows you to manage your subscription, view archives, perform moderation, and administer list memberships and configuration.</a:t>
            </a:r>
          </a:p>
          <a:p>
            <a:pPr>
              <a:buFont typeface="Arial" charset="0"/>
              <a:buChar char="•"/>
            </a:pPr>
            <a:r>
              <a:rPr lang="en-NZ" baseline="0" dirty="0" smtClean="0"/>
              <a:t> Links are hidden if you do not have the required level of access to use them</a:t>
            </a:r>
          </a:p>
          <a:p>
            <a:pPr>
              <a:buFont typeface="Arial" charset="0"/>
              <a:buChar char="•"/>
            </a:pPr>
            <a:r>
              <a:rPr lang="en-NZ" baseline="0" dirty="0" smtClean="0"/>
              <a:t> Shared documents link is here as well, if your list is using this feature.</a:t>
            </a:r>
            <a:endParaRPr lang="en-NZ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7692B6-AF61-4B48-AEDE-E51E47814F93}" type="slidenum">
              <a:rPr lang="en-GB"/>
              <a:pPr/>
              <a:t>8</a:t>
            </a:fld>
            <a:endParaRPr lang="en-GB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NZ" dirty="0" smtClean="0"/>
              <a:t> ‘Scenario’ is a rule set defining who is allowed to perform an action – in this case, who can post to the list.</a:t>
            </a:r>
          </a:p>
          <a:p>
            <a:pPr>
              <a:buFont typeface="Arial" charset="0"/>
              <a:buChar char="•"/>
            </a:pPr>
            <a:r>
              <a:rPr lang="en-NZ" dirty="0" smtClean="0"/>
              <a:t> Scenario outcome in this case may be accept, reject, or require some sort of verification or moderation</a:t>
            </a:r>
          </a:p>
          <a:p>
            <a:pPr>
              <a:buFont typeface="Arial" charset="0"/>
              <a:buChar char="•"/>
            </a:pPr>
            <a:r>
              <a:rPr lang="en-NZ" dirty="0" smtClean="0"/>
              <a:t> Scenario rules can all</a:t>
            </a:r>
            <a:r>
              <a:rPr lang="en-NZ" baseline="0" dirty="0" smtClean="0"/>
              <a:t>ow some people to post but require others to be moderated</a:t>
            </a:r>
          </a:p>
          <a:p>
            <a:pPr>
              <a:buFont typeface="Arial" charset="0"/>
              <a:buChar char="•"/>
            </a:pPr>
            <a:r>
              <a:rPr lang="en-NZ" baseline="0" dirty="0" smtClean="0"/>
              <a:t> Moderators can approve postings either via the web interface, or by replying to notification email using certain subject keywords.  All instructions are in the notification email.</a:t>
            </a:r>
            <a:endParaRPr lang="en-NZ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7692B6-AF61-4B48-AEDE-E51E47814F93}" type="slidenum">
              <a:rPr lang="en-GB"/>
              <a:pPr/>
              <a:t>9</a:t>
            </a:fld>
            <a:endParaRPr lang="en-GB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NZ" dirty="0" smtClean="0"/>
              <a:t> Notification email contains embedded links</a:t>
            </a:r>
          </a:p>
          <a:p>
            <a:pPr>
              <a:buFont typeface="Arial" charset="0"/>
              <a:buChar char="•"/>
            </a:pPr>
            <a:r>
              <a:rPr lang="en-NZ" dirty="0" smtClean="0"/>
              <a:t> Email for moderation can be attached to notification email</a:t>
            </a:r>
          </a:p>
          <a:p>
            <a:pPr>
              <a:buFont typeface="Arial" charset="0"/>
              <a:buChar char="•"/>
            </a:pPr>
            <a:endParaRPr lang="en-N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NZ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NZ"/>
              <a:t>Click to edit Master subtitle style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558AFEC-7B43-424C-8A2D-68C601CBAB22}" type="slidenum">
              <a:rPr lang="en-NZ"/>
              <a:pPr/>
              <a:t>‹#›</a:t>
            </a:fld>
            <a:endParaRPr lang="en-NZ"/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/>
            <a:endParaRPr lang="en-GB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cover dir="d"/>
    <p:sndAc>
      <p:stSnd>
        <p:snd r:embed="rId1" name="suction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80E35-5C5C-43A6-9089-0AD1BD3125F2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  <p:transition>
    <p:cover dir="d"/>
    <p:sndAc>
      <p:stSnd>
        <p:snd r:embed="rId1" name="suction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FF396-E825-4385-90B0-7786107B94A9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  <p:transition>
    <p:cover dir="d"/>
    <p:sndAc>
      <p:stSnd>
        <p:snd r:embed="rId1" name="suction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B7193522-B284-4D80-9FA5-4AF90445A5CB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  <p:transition>
    <p:cover dir="d"/>
    <p:sndAc>
      <p:stSnd>
        <p:snd r:embed="rId1" name="suction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A63E3-1F61-4D26-9F52-75C104468F9D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  <p:transition>
    <p:cover dir="d"/>
    <p:sndAc>
      <p:stSnd>
        <p:snd r:embed="rId1" name="suction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0CA72-FF8A-4734-88C8-AD65E29B9AA9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  <p:transition>
    <p:cover dir="d"/>
    <p:sndAc>
      <p:stSnd>
        <p:snd r:embed="rId1" name="suction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F66D2-44D4-4F96-82C5-B23EEA1B1B0A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  <p:transition>
    <p:cover dir="d"/>
    <p:sndAc>
      <p:stSnd>
        <p:snd r:embed="rId1" name="suction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7E197-1B81-44CB-A6F1-5802905B1C04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  <p:transition>
    <p:cover dir="d"/>
    <p:sndAc>
      <p:stSnd>
        <p:snd r:embed="rId1" name="suction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721FF-91A4-4E55-B138-617C4F8C7FE2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  <p:transition>
    <p:cover dir="d"/>
    <p:sndAc>
      <p:stSnd>
        <p:snd r:embed="rId1" name="suction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30B0C0-170B-4DDF-A188-48B5B73C6B11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  <p:transition>
    <p:cover dir="d"/>
    <p:sndAc>
      <p:stSnd>
        <p:snd r:embed="rId1" name="suction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3F8EB0-CA06-4021-86D0-E8C9B5399A1D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  <p:transition>
    <p:cover dir="d"/>
    <p:sndAc>
      <p:stSnd>
        <p:snd r:embed="rId1" name="suction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3652D-6F4E-4824-A8C0-9022D3D33BDB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  <p:transition>
    <p:cover dir="d"/>
    <p:sndAc>
      <p:stSnd>
        <p:snd r:embed="rId1" name="suction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NZ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smtClean="0"/>
              <a:t>Click to edit Master text styles</a:t>
            </a:r>
          </a:p>
          <a:p>
            <a:pPr lvl="1"/>
            <a:r>
              <a:rPr lang="en-NZ" smtClean="0"/>
              <a:t>Second level</a:t>
            </a:r>
          </a:p>
          <a:p>
            <a:pPr lvl="2"/>
            <a:r>
              <a:rPr lang="en-NZ" smtClean="0"/>
              <a:t>Third level</a:t>
            </a:r>
          </a:p>
          <a:p>
            <a:pPr lvl="3"/>
            <a:r>
              <a:rPr lang="en-NZ" smtClean="0"/>
              <a:t>Fourth level</a:t>
            </a:r>
          </a:p>
          <a:p>
            <a:pPr lvl="4"/>
            <a:r>
              <a:rPr lang="en-NZ" smtClean="0"/>
              <a:t>Fifth level</a:t>
            </a: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/>
            <a:endParaRPr lang="en-GB" sz="2400">
              <a:latin typeface="Times New Roman" pitchFamily="18" charset="0"/>
            </a:endParaRP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NZ"/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11B2CD-0CDF-47EE-97E5-C982D00FDD2A}" type="slidenum">
              <a:rPr lang="en-NZ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ransition>
    <p:cover dir="d"/>
    <p:sndAc>
      <p:stSnd>
        <p:snd r:embed="rId14" name="suction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z="3600" b="1" dirty="0" smtClean="0"/>
              <a:t>Sympa</a:t>
            </a:r>
            <a:r>
              <a:rPr lang="en-NZ" sz="3600" dirty="0" smtClean="0"/>
              <a:t> Mailing List Server</a:t>
            </a:r>
            <a:endParaRPr lang="en-GB" sz="3600" dirty="0"/>
          </a:p>
        </p:txBody>
      </p:sp>
      <p:sp>
        <p:nvSpPr>
          <p:cNvPr id="55" name="TextBox 54"/>
          <p:cNvSpPr txBox="1"/>
          <p:nvPr/>
        </p:nvSpPr>
        <p:spPr>
          <a:xfrm>
            <a:off x="827584" y="1700808"/>
            <a:ext cx="756084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NZ" sz="2400" dirty="0" smtClean="0"/>
              <a:t> New </a:t>
            </a:r>
            <a:r>
              <a:rPr lang="en-NZ" sz="2400" dirty="0" smtClean="0"/>
              <a:t>features in Sympa</a:t>
            </a:r>
          </a:p>
          <a:p>
            <a:pPr algn="l">
              <a:buFont typeface="Arial" pitchFamily="34" charset="0"/>
              <a:buChar char="•"/>
            </a:pPr>
            <a:r>
              <a:rPr lang="en-NZ" sz="2400" dirty="0" smtClean="0"/>
              <a:t> New Web interface</a:t>
            </a:r>
          </a:p>
          <a:p>
            <a:pPr algn="l">
              <a:buFont typeface="Arial" pitchFamily="34" charset="0"/>
              <a:buChar char="•"/>
            </a:pPr>
            <a:r>
              <a:rPr lang="en-NZ" sz="2400" dirty="0" smtClean="0"/>
              <a:t> Approving posts (in Moderation)</a:t>
            </a:r>
          </a:p>
          <a:p>
            <a:pPr algn="l">
              <a:buFont typeface="Arial" pitchFamily="34" charset="0"/>
              <a:buChar char="•"/>
            </a:pPr>
            <a:r>
              <a:rPr lang="en-NZ" sz="2400" dirty="0" smtClean="0"/>
              <a:t> Web Archive and Posted Files </a:t>
            </a:r>
          </a:p>
          <a:p>
            <a:pPr algn="l">
              <a:buFont typeface="Arial" pitchFamily="34" charset="0"/>
              <a:buChar char="•"/>
            </a:pPr>
            <a:r>
              <a:rPr lang="en-NZ" sz="2400" dirty="0" smtClean="0"/>
              <a:t> Membership management</a:t>
            </a:r>
          </a:p>
          <a:p>
            <a:pPr algn="l">
              <a:buFont typeface="Arial" pitchFamily="34" charset="0"/>
              <a:buChar char="•"/>
            </a:pPr>
            <a:r>
              <a:rPr lang="en-NZ" sz="2400" dirty="0" smtClean="0"/>
              <a:t> Controlling access with </a:t>
            </a:r>
            <a:r>
              <a:rPr lang="en-NZ" sz="2400" dirty="0" err="1" smtClean="0"/>
              <a:t>Scenari</a:t>
            </a:r>
            <a:endParaRPr lang="en-NZ" sz="2400" dirty="0" smtClean="0"/>
          </a:p>
          <a:p>
            <a:pPr algn="l">
              <a:buFont typeface="Arial" pitchFamily="34" charset="0"/>
              <a:buChar char="•"/>
            </a:pPr>
            <a:r>
              <a:rPr lang="en-NZ" sz="2400" dirty="0" smtClean="0"/>
              <a:t> Creating a list</a:t>
            </a:r>
          </a:p>
          <a:p>
            <a:pPr algn="l">
              <a:buFont typeface="Arial" pitchFamily="34" charset="0"/>
              <a:buChar char="•"/>
            </a:pPr>
            <a:r>
              <a:rPr lang="en-NZ" sz="2400" dirty="0" smtClean="0"/>
              <a:t> Defining membership</a:t>
            </a:r>
          </a:p>
          <a:p>
            <a:pPr algn="l">
              <a:buFont typeface="Arial" pitchFamily="34" charset="0"/>
              <a:buChar char="•"/>
            </a:pPr>
            <a:r>
              <a:rPr lang="en-NZ" sz="2400" dirty="0" smtClean="0"/>
              <a:t> Customising notifications</a:t>
            </a:r>
          </a:p>
          <a:p>
            <a:pPr algn="l">
              <a:buFont typeface="Arial" pitchFamily="34" charset="0"/>
              <a:buChar char="•"/>
            </a:pPr>
            <a:r>
              <a:rPr lang="en-NZ" sz="2400" dirty="0" smtClean="0"/>
              <a:t> S/MIME (and other cool features)</a:t>
            </a:r>
          </a:p>
          <a:p>
            <a:pPr algn="l">
              <a:buFont typeface="Arial" pitchFamily="34" charset="0"/>
              <a:buChar char="•"/>
            </a:pPr>
            <a:r>
              <a:rPr lang="en-NZ" sz="2400" dirty="0" smtClean="0"/>
              <a:t> Questions!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88640"/>
            <a:ext cx="7272808" cy="6489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z="3600" b="1" dirty="0" smtClean="0"/>
              <a:t>Sympa</a:t>
            </a:r>
            <a:r>
              <a:rPr lang="en-NZ" sz="3600" dirty="0" smtClean="0"/>
              <a:t> Mailing List Server</a:t>
            </a:r>
            <a:br>
              <a:rPr lang="en-NZ" sz="3600" dirty="0" smtClean="0"/>
            </a:br>
            <a:r>
              <a:rPr lang="en-NZ" sz="2400" i="1" dirty="0" smtClean="0"/>
              <a:t>Membership Management</a:t>
            </a:r>
            <a:endParaRPr lang="en-GB" sz="2400" i="1" dirty="0"/>
          </a:p>
        </p:txBody>
      </p:sp>
      <p:sp>
        <p:nvSpPr>
          <p:cNvPr id="4" name="Rectangle 3"/>
          <p:cNvSpPr/>
          <p:nvPr/>
        </p:nvSpPr>
        <p:spPr bwMode="auto">
          <a:xfrm>
            <a:off x="683568" y="2996952"/>
            <a:ext cx="1872208" cy="432048"/>
          </a:xfrm>
          <a:prstGeom prst="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Subscribers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683568" y="3573016"/>
            <a:ext cx="1872208" cy="432048"/>
          </a:xfrm>
          <a:prstGeom prst="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NZ" dirty="0" smtClean="0">
                <a:solidFill>
                  <a:schemeClr val="tx1"/>
                </a:solidFill>
                <a:latin typeface="Verdana" pitchFamily="34" charset="0"/>
              </a:rPr>
              <a:t>Explicit adds</a:t>
            </a:r>
            <a:endParaRPr kumimoji="0" lang="en-N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83568" y="4149080"/>
            <a:ext cx="1872208" cy="648072"/>
          </a:xfrm>
          <a:prstGeom prst="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NZ" dirty="0" smtClean="0">
                <a:solidFill>
                  <a:schemeClr val="tx1"/>
                </a:solidFill>
                <a:latin typeface="Verdana" pitchFamily="34" charset="0"/>
              </a:rPr>
              <a:t>External Sources</a:t>
            </a:r>
            <a:endParaRPr kumimoji="0" lang="en-N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83568" y="4941168"/>
            <a:ext cx="1872208" cy="432048"/>
          </a:xfrm>
          <a:prstGeom prst="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NZ" dirty="0" smtClean="0">
                <a:solidFill>
                  <a:schemeClr val="tx1"/>
                </a:solidFill>
                <a:latin typeface="Verdana" pitchFamily="34" charset="0"/>
              </a:rPr>
              <a:t>Exclusions</a:t>
            </a:r>
            <a:endParaRPr kumimoji="0" lang="en-N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Down Arrow 7"/>
          <p:cNvSpPr/>
          <p:nvPr/>
        </p:nvSpPr>
        <p:spPr bwMode="auto">
          <a:xfrm>
            <a:off x="611560" y="5445224"/>
            <a:ext cx="648072" cy="28803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3608" y="573325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Deliver!</a:t>
            </a:r>
            <a:endParaRPr lang="en-NZ" dirty="0"/>
          </a:p>
        </p:txBody>
      </p:sp>
      <p:pic>
        <p:nvPicPr>
          <p:cNvPr id="10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1988840"/>
            <a:ext cx="934517" cy="886968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139952" y="292494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User</a:t>
            </a:r>
            <a:endParaRPr lang="en-NZ" dirty="0"/>
          </a:p>
        </p:txBody>
      </p:sp>
      <p:cxnSp>
        <p:nvCxnSpPr>
          <p:cNvPr id="12" name="Straight Arrow Connector 11"/>
          <p:cNvCxnSpPr>
            <a:stCxn id="10" idx="1"/>
            <a:endCxn id="4" idx="3"/>
          </p:cNvCxnSpPr>
          <p:nvPr/>
        </p:nvCxnSpPr>
        <p:spPr bwMode="auto">
          <a:xfrm flipH="1">
            <a:off x="2555776" y="2432324"/>
            <a:ext cx="1584176" cy="7806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10" idx="1"/>
            <a:endCxn id="7" idx="3"/>
          </p:cNvCxnSpPr>
          <p:nvPr/>
        </p:nvCxnSpPr>
        <p:spPr bwMode="auto">
          <a:xfrm flipH="1">
            <a:off x="2555776" y="2432324"/>
            <a:ext cx="1584176" cy="27248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14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139952" y="3356992"/>
            <a:ext cx="934517" cy="886968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4139952" y="429309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Admin</a:t>
            </a:r>
            <a:endParaRPr lang="en-NZ" dirty="0"/>
          </a:p>
        </p:txBody>
      </p:sp>
      <p:cxnSp>
        <p:nvCxnSpPr>
          <p:cNvPr id="16" name="Straight Arrow Connector 15"/>
          <p:cNvCxnSpPr>
            <a:stCxn id="14" idx="1"/>
            <a:endCxn id="5" idx="3"/>
          </p:cNvCxnSpPr>
          <p:nvPr/>
        </p:nvCxnSpPr>
        <p:spPr bwMode="auto">
          <a:xfrm flipH="1" flipV="1">
            <a:off x="2555776" y="3789040"/>
            <a:ext cx="1584176" cy="114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17" name="Picture 5" descr="C:\Documents and Settings\sshi052\Local Settings\Temporary Internet Files\Content.IE5\XCWUND04\MC900441427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4653136"/>
            <a:ext cx="936104" cy="936104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3995936" y="566124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Database</a:t>
            </a:r>
            <a:endParaRPr lang="en-NZ" dirty="0"/>
          </a:p>
        </p:txBody>
      </p:sp>
      <p:cxnSp>
        <p:nvCxnSpPr>
          <p:cNvPr id="19" name="Straight Arrow Connector 18"/>
          <p:cNvCxnSpPr>
            <a:stCxn id="6" idx="3"/>
            <a:endCxn id="17" idx="1"/>
          </p:cNvCxnSpPr>
          <p:nvPr/>
        </p:nvCxnSpPr>
        <p:spPr bwMode="auto">
          <a:xfrm>
            <a:off x="2555776" y="4473116"/>
            <a:ext cx="1584176" cy="6480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Down Arrow 19"/>
          <p:cNvSpPr/>
          <p:nvPr/>
        </p:nvSpPr>
        <p:spPr bwMode="auto">
          <a:xfrm>
            <a:off x="1259632" y="2132856"/>
            <a:ext cx="648072" cy="28803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71600" y="177281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Posting</a:t>
            </a:r>
            <a:endParaRPr lang="en-NZ" dirty="0"/>
          </a:p>
        </p:txBody>
      </p:sp>
      <p:sp>
        <p:nvSpPr>
          <p:cNvPr id="22" name="Down Arrow 21"/>
          <p:cNvSpPr/>
          <p:nvPr/>
        </p:nvSpPr>
        <p:spPr bwMode="auto">
          <a:xfrm>
            <a:off x="1259632" y="5445224"/>
            <a:ext cx="648072" cy="28803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3" name="Down Arrow 22"/>
          <p:cNvSpPr/>
          <p:nvPr/>
        </p:nvSpPr>
        <p:spPr bwMode="auto">
          <a:xfrm>
            <a:off x="1907704" y="5445224"/>
            <a:ext cx="648072" cy="28803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683568" y="2492896"/>
            <a:ext cx="1872208" cy="432048"/>
          </a:xfrm>
          <a:prstGeom prst="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NZ" dirty="0" smtClean="0">
                <a:solidFill>
                  <a:schemeClr val="tx1"/>
                </a:solidFill>
                <a:latin typeface="Verdana" pitchFamily="34" charset="0"/>
              </a:rPr>
              <a:t>Blacklist</a:t>
            </a:r>
            <a:endParaRPr kumimoji="0" lang="en-N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36096" y="1772816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User:</a:t>
            </a:r>
          </a:p>
          <a:p>
            <a:pPr algn="l">
              <a:buFont typeface="Arial" pitchFamily="34" charset="0"/>
              <a:buChar char="•"/>
            </a:pPr>
            <a:r>
              <a:rPr lang="en-NZ" dirty="0" smtClean="0"/>
              <a:t> Subscribe, Unsubscribe</a:t>
            </a:r>
          </a:p>
          <a:p>
            <a:pPr algn="l">
              <a:buFont typeface="Arial" pitchFamily="34" charset="0"/>
              <a:buChar char="•"/>
            </a:pPr>
            <a:r>
              <a:rPr lang="en-NZ" dirty="0" smtClean="0"/>
              <a:t> Via email or web </a:t>
            </a:r>
          </a:p>
          <a:p>
            <a:pPr algn="l">
              <a:buFont typeface="Arial" pitchFamily="34" charset="0"/>
              <a:buChar char="•"/>
            </a:pPr>
            <a:r>
              <a:rPr lang="en-NZ" dirty="0" smtClean="0"/>
              <a:t> May require approval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508104" y="3068960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Admin:</a:t>
            </a:r>
          </a:p>
          <a:p>
            <a:pPr algn="l">
              <a:buFont typeface="Arial" pitchFamily="34" charset="0"/>
              <a:buChar char="•"/>
            </a:pPr>
            <a:r>
              <a:rPr lang="en-NZ" dirty="0" smtClean="0"/>
              <a:t> Add and remove users</a:t>
            </a:r>
          </a:p>
          <a:p>
            <a:pPr algn="l">
              <a:buFont typeface="Arial" pitchFamily="34" charset="0"/>
              <a:buChar char="•"/>
            </a:pPr>
            <a:r>
              <a:rPr lang="en-NZ" dirty="0" smtClean="0"/>
              <a:t> Approve pending</a:t>
            </a:r>
          </a:p>
          <a:p>
            <a:pPr algn="l">
              <a:buFont typeface="Arial" pitchFamily="34" charset="0"/>
              <a:buChar char="•"/>
            </a:pPr>
            <a:r>
              <a:rPr lang="en-NZ" dirty="0" smtClean="0"/>
              <a:t> Set blacklists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08104" y="4293096"/>
            <a:ext cx="31683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Database:</a:t>
            </a:r>
          </a:p>
          <a:p>
            <a:pPr algn="l">
              <a:buFont typeface="Arial" pitchFamily="34" charset="0"/>
              <a:buChar char="•"/>
            </a:pPr>
            <a:r>
              <a:rPr lang="en-NZ" dirty="0" smtClean="0"/>
              <a:t> NetAccount groups</a:t>
            </a:r>
          </a:p>
          <a:p>
            <a:pPr algn="l">
              <a:buFont typeface="Arial" pitchFamily="34" charset="0"/>
              <a:buChar char="•"/>
            </a:pPr>
            <a:r>
              <a:rPr lang="en-NZ" dirty="0" smtClean="0"/>
              <a:t> LDAP query</a:t>
            </a:r>
          </a:p>
          <a:p>
            <a:pPr algn="l">
              <a:buFont typeface="Arial" pitchFamily="34" charset="0"/>
              <a:buChar char="•"/>
            </a:pPr>
            <a:r>
              <a:rPr lang="en-NZ" dirty="0" smtClean="0"/>
              <a:t> Other lists’ members</a:t>
            </a:r>
          </a:p>
          <a:p>
            <a:pPr algn="l">
              <a:buFont typeface="Arial" pitchFamily="34" charset="0"/>
              <a:buChar char="•"/>
            </a:pPr>
            <a:r>
              <a:rPr lang="en-NZ" dirty="0" smtClean="0"/>
              <a:t> External files</a:t>
            </a:r>
          </a:p>
          <a:p>
            <a:pPr algn="l">
              <a:buFont typeface="Arial" pitchFamily="34" charset="0"/>
              <a:buChar char="•"/>
            </a:pPr>
            <a:r>
              <a:rPr lang="en-NZ" dirty="0" smtClean="0"/>
              <a:t> SQL query</a:t>
            </a:r>
          </a:p>
        </p:txBody>
      </p:sp>
      <p:cxnSp>
        <p:nvCxnSpPr>
          <p:cNvPr id="29" name="Straight Arrow Connector 28"/>
          <p:cNvCxnSpPr>
            <a:stCxn id="14" idx="1"/>
            <a:endCxn id="24" idx="3"/>
          </p:cNvCxnSpPr>
          <p:nvPr/>
        </p:nvCxnSpPr>
        <p:spPr bwMode="auto">
          <a:xfrm flipH="1" flipV="1">
            <a:off x="2555776" y="2708920"/>
            <a:ext cx="1584176" cy="10915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88640"/>
            <a:ext cx="7894556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z="3600" b="1" dirty="0" smtClean="0"/>
              <a:t>Sympa</a:t>
            </a:r>
            <a:r>
              <a:rPr lang="en-NZ" sz="3600" dirty="0" smtClean="0"/>
              <a:t> Mailing List Server</a:t>
            </a:r>
            <a:br>
              <a:rPr lang="en-NZ" sz="3600" dirty="0" smtClean="0"/>
            </a:br>
            <a:r>
              <a:rPr lang="en-NZ" sz="2400" i="1" dirty="0" smtClean="0"/>
              <a:t>Web Archives and Posted Files</a:t>
            </a:r>
            <a:endParaRPr lang="en-GB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2132856"/>
            <a:ext cx="66247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NZ" dirty="0" smtClean="0"/>
              <a:t> Automatic archive expiry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NZ" dirty="0" smtClean="0"/>
              <a:t> Restrict archives to members, moderators, or public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NZ" dirty="0" smtClean="0"/>
              <a:t> Searchable 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NZ" dirty="0" smtClean="0"/>
              <a:t> View chronologically or by thread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NZ" dirty="0" smtClean="0"/>
              <a:t> Posted files are similar to Web </a:t>
            </a:r>
            <a:r>
              <a:rPr lang="en-NZ" dirty="0" err="1" smtClean="0"/>
              <a:t>Dropoff</a:t>
            </a:r>
            <a:endParaRPr lang="en-NZ" dirty="0" smtClean="0"/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NZ" dirty="0" smtClean="0"/>
              <a:t> Restrict posted files to members or public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NZ" dirty="0" smtClean="0"/>
              <a:t> Allow members or only moderators to post files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NZ" dirty="0" smtClean="0"/>
              <a:t> Currently, only limited disk space is available for files</a:t>
            </a:r>
            <a:endParaRPr lang="en-N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88640"/>
            <a:ext cx="7181481" cy="6477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z="3600" b="1" dirty="0" smtClean="0"/>
              <a:t>Sympa</a:t>
            </a:r>
            <a:r>
              <a:rPr lang="en-NZ" sz="3600" dirty="0" smtClean="0"/>
              <a:t> Mailing List Server</a:t>
            </a:r>
            <a:br>
              <a:rPr lang="en-NZ" sz="3600" dirty="0" smtClean="0"/>
            </a:br>
            <a:r>
              <a:rPr lang="en-NZ" sz="2400" i="1" dirty="0" smtClean="0"/>
              <a:t>More Advanced Tasks</a:t>
            </a:r>
            <a:endParaRPr lang="en-GB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2204864"/>
            <a:ext cx="7992888" cy="2536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200000"/>
              </a:lnSpc>
              <a:buFont typeface="Arial" pitchFamily="34" charset="0"/>
              <a:buChar char="•"/>
            </a:pPr>
            <a:r>
              <a:rPr lang="en-NZ" sz="2800" dirty="0" smtClean="0"/>
              <a:t> Access control</a:t>
            </a:r>
          </a:p>
          <a:p>
            <a:pPr algn="l">
              <a:lnSpc>
                <a:spcPct val="200000"/>
              </a:lnSpc>
              <a:buFont typeface="Arial" pitchFamily="34" charset="0"/>
              <a:buChar char="•"/>
            </a:pPr>
            <a:r>
              <a:rPr lang="en-NZ" sz="2800" dirty="0" smtClean="0"/>
              <a:t> List Creation</a:t>
            </a:r>
          </a:p>
          <a:p>
            <a:pPr algn="l">
              <a:lnSpc>
                <a:spcPct val="200000"/>
              </a:lnSpc>
              <a:buFont typeface="Arial" pitchFamily="34" charset="0"/>
              <a:buChar char="•"/>
            </a:pPr>
            <a:r>
              <a:rPr lang="en-NZ" sz="2800" dirty="0" smtClean="0"/>
              <a:t> List configuration management</a:t>
            </a:r>
            <a:endParaRPr lang="en-NZ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z="3600" b="1" dirty="0" smtClean="0"/>
              <a:t>Sympa</a:t>
            </a:r>
            <a:r>
              <a:rPr lang="en-NZ" sz="3600" dirty="0" smtClean="0"/>
              <a:t> Mailing List Server</a:t>
            </a:r>
            <a:br>
              <a:rPr lang="en-NZ" sz="3600" dirty="0" smtClean="0"/>
            </a:br>
            <a:r>
              <a:rPr lang="en-NZ" sz="2400" i="1" dirty="0" smtClean="0"/>
              <a:t>Controlling access with </a:t>
            </a:r>
            <a:r>
              <a:rPr lang="en-NZ" sz="2400" i="1" dirty="0" err="1" smtClean="0"/>
              <a:t>Scenari</a:t>
            </a:r>
            <a:endParaRPr lang="en-GB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844824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NZ" sz="2000" dirty="0" smtClean="0"/>
              <a:t>Specific rules for who can perform a task, and what action should be taken.</a:t>
            </a:r>
            <a:endParaRPr lang="en-NZ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2564904"/>
            <a:ext cx="424847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 </a:t>
            </a:r>
            <a:r>
              <a:rPr lang="en-NZ" b="1" dirty="0" smtClean="0"/>
              <a:t>Check:</a:t>
            </a:r>
          </a:p>
          <a:p>
            <a:pPr algn="l">
              <a:buFont typeface="Arial" pitchFamily="34" charset="0"/>
              <a:buChar char="•"/>
            </a:pPr>
            <a:r>
              <a:rPr lang="en-NZ" dirty="0" smtClean="0"/>
              <a:t> How did the person authenticate?</a:t>
            </a:r>
          </a:p>
          <a:p>
            <a:pPr algn="l">
              <a:buFont typeface="Arial" pitchFamily="34" charset="0"/>
              <a:buChar char="•"/>
            </a:pPr>
            <a:r>
              <a:rPr lang="en-NZ" dirty="0" smtClean="0"/>
              <a:t> List owner?</a:t>
            </a:r>
          </a:p>
          <a:p>
            <a:pPr algn="l">
              <a:buFont typeface="Arial" pitchFamily="34" charset="0"/>
              <a:buChar char="•"/>
            </a:pPr>
            <a:r>
              <a:rPr lang="en-NZ" dirty="0" smtClean="0"/>
              <a:t> List editor/moderator?</a:t>
            </a:r>
          </a:p>
          <a:p>
            <a:pPr algn="l">
              <a:buFont typeface="Arial" pitchFamily="34" charset="0"/>
              <a:buChar char="•"/>
            </a:pPr>
            <a:r>
              <a:rPr lang="en-NZ" dirty="0" smtClean="0"/>
              <a:t> Location (IP Address)</a:t>
            </a:r>
          </a:p>
          <a:p>
            <a:pPr algn="l">
              <a:buFont typeface="Arial" pitchFamily="34" charset="0"/>
              <a:buChar char="•"/>
            </a:pPr>
            <a:r>
              <a:rPr lang="en-NZ" dirty="0" smtClean="0"/>
              <a:t> LDAP group membership?</a:t>
            </a:r>
          </a:p>
          <a:p>
            <a:pPr algn="l">
              <a:buFont typeface="Arial" pitchFamily="34" charset="0"/>
              <a:buChar char="•"/>
            </a:pPr>
            <a:r>
              <a:rPr lang="en-NZ" dirty="0" smtClean="0"/>
              <a:t> Database lookup</a:t>
            </a:r>
          </a:p>
          <a:p>
            <a:pPr algn="l">
              <a:buFont typeface="Arial" pitchFamily="34" charset="0"/>
              <a:buChar char="•"/>
            </a:pPr>
            <a:r>
              <a:rPr lang="en-NZ" dirty="0" smtClean="0"/>
              <a:t> Static list lookup</a:t>
            </a:r>
          </a:p>
          <a:p>
            <a:pPr algn="l">
              <a:buFont typeface="Arial" pitchFamily="34" charset="0"/>
              <a:buChar char="•"/>
            </a:pPr>
            <a:r>
              <a:rPr lang="en-NZ" dirty="0" smtClean="0"/>
              <a:t> Other list membership status</a:t>
            </a:r>
          </a:p>
          <a:p>
            <a:pPr algn="l">
              <a:buFont typeface="Arial" pitchFamily="34" charset="0"/>
              <a:buChar char="•"/>
            </a:pPr>
            <a:r>
              <a:rPr lang="en-NZ" dirty="0" smtClean="0"/>
              <a:t> List moderator approval (subscription, posting)</a:t>
            </a:r>
          </a:p>
          <a:p>
            <a:pPr algn="l">
              <a:buFont typeface="Arial" pitchFamily="34" charset="0"/>
              <a:buChar char="•"/>
            </a:pPr>
            <a:r>
              <a:rPr lang="en-NZ" dirty="0" smtClean="0"/>
              <a:t> Email address confirmation (subscription, posting)</a:t>
            </a:r>
            <a:endParaRPr lang="en-NZ" dirty="0"/>
          </a:p>
        </p:txBody>
      </p:sp>
      <p:sp>
        <p:nvSpPr>
          <p:cNvPr id="5" name="TextBox 4"/>
          <p:cNvSpPr txBox="1"/>
          <p:nvPr/>
        </p:nvSpPr>
        <p:spPr>
          <a:xfrm>
            <a:off x="4860032" y="2492896"/>
            <a:ext cx="38884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NZ" dirty="0" smtClean="0"/>
              <a:t> </a:t>
            </a:r>
            <a:r>
              <a:rPr lang="en-NZ" b="1" dirty="0" smtClean="0"/>
              <a:t>Result:</a:t>
            </a:r>
            <a:endParaRPr lang="en-NZ" dirty="0" smtClean="0"/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NZ" dirty="0" smtClean="0"/>
              <a:t> Permit action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NZ" dirty="0" smtClean="0"/>
              <a:t> Deny action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NZ" dirty="0" smtClean="0"/>
              <a:t> Require approval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NZ" dirty="0" smtClean="0"/>
              <a:t> Require further authentication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NZ" dirty="0" smtClean="0"/>
              <a:t> Require Certificate</a:t>
            </a:r>
          </a:p>
          <a:p>
            <a:pPr algn="l">
              <a:buFont typeface="Arial" pitchFamily="34" charset="0"/>
              <a:buChar char="•"/>
            </a:pPr>
            <a:endParaRPr lang="en-N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z="3600" b="1" dirty="0" smtClean="0"/>
              <a:t>Sympa</a:t>
            </a:r>
            <a:r>
              <a:rPr lang="en-NZ" sz="3600" dirty="0" smtClean="0"/>
              <a:t> Mailing List Server</a:t>
            </a:r>
            <a:br>
              <a:rPr lang="en-NZ" sz="3600" dirty="0" smtClean="0"/>
            </a:br>
            <a:r>
              <a:rPr lang="en-NZ" sz="2400" i="1" dirty="0" smtClean="0"/>
              <a:t>Creating Lists</a:t>
            </a:r>
            <a:endParaRPr lang="en-GB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2060848"/>
            <a:ext cx="792088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NZ" sz="2000" dirty="0" smtClean="0"/>
              <a:t> Self-service : Request a list online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NZ" sz="2000" dirty="0" smtClean="0"/>
              <a:t> Custom virtual domains for groups requiring it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NZ" sz="2000" dirty="0" smtClean="0"/>
              <a:t> Choose a Template, or copy an existing list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NZ" sz="2000" dirty="0" smtClean="0"/>
              <a:t> Select list name, description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NZ" sz="2000" dirty="0" smtClean="0"/>
              <a:t> Make any changes to list configuration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NZ" sz="2000" dirty="0" smtClean="0"/>
              <a:t> Request any @</a:t>
            </a:r>
            <a:r>
              <a:rPr lang="en-NZ" sz="2000" dirty="0" err="1" smtClean="0"/>
              <a:t>auckland.ac.nz</a:t>
            </a:r>
            <a:r>
              <a:rPr lang="en-NZ" sz="2000" dirty="0" smtClean="0"/>
              <a:t> aliases (Service Desk)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NZ" sz="2000" dirty="0" smtClean="0"/>
              <a:t> Possibly request approval for list creation (Service Desk)</a:t>
            </a:r>
            <a:endParaRPr lang="en-NZ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88640"/>
            <a:ext cx="7200800" cy="649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60648"/>
            <a:ext cx="8001000" cy="1216025"/>
          </a:xfrm>
        </p:spPr>
        <p:txBody>
          <a:bodyPr/>
          <a:lstStyle/>
          <a:p>
            <a:r>
              <a:rPr lang="en-NZ" sz="3600" b="1" dirty="0" smtClean="0"/>
              <a:t>Sympa</a:t>
            </a:r>
            <a:r>
              <a:rPr lang="en-NZ" sz="3600" dirty="0" smtClean="0"/>
              <a:t> Mailing List Server</a:t>
            </a:r>
            <a:br>
              <a:rPr lang="en-NZ" sz="3600" dirty="0" smtClean="0"/>
            </a:br>
            <a:r>
              <a:rPr lang="en-NZ" sz="2400" i="1" dirty="0" smtClean="0"/>
              <a:t>Controlling Membership</a:t>
            </a:r>
            <a:endParaRPr lang="en-GB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988840"/>
            <a:ext cx="352839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NZ" dirty="0" smtClean="0"/>
              <a:t> Who can subscribe?</a:t>
            </a:r>
          </a:p>
          <a:p>
            <a:pPr algn="l">
              <a:buFont typeface="Arial" pitchFamily="34" charset="0"/>
              <a:buChar char="•"/>
            </a:pPr>
            <a:r>
              <a:rPr lang="en-NZ" dirty="0" smtClean="0"/>
              <a:t> Who can unsubscribe?</a:t>
            </a:r>
          </a:p>
          <a:p>
            <a:pPr algn="l">
              <a:buFont typeface="Arial" pitchFamily="34" charset="0"/>
              <a:buChar char="•"/>
            </a:pPr>
            <a:r>
              <a:rPr lang="en-NZ" dirty="0" smtClean="0"/>
              <a:t> List owners can add people</a:t>
            </a:r>
          </a:p>
          <a:p>
            <a:pPr algn="l">
              <a:buFont typeface="Arial" pitchFamily="34" charset="0"/>
              <a:buChar char="•"/>
            </a:pPr>
            <a:r>
              <a:rPr lang="en-NZ" dirty="0" smtClean="0"/>
              <a:t> Link to one or more LDAP groups (e.g. NetAccount)</a:t>
            </a:r>
          </a:p>
          <a:p>
            <a:pPr algn="l">
              <a:buFont typeface="Arial" pitchFamily="34" charset="0"/>
              <a:buChar char="•"/>
            </a:pPr>
            <a:r>
              <a:rPr lang="en-NZ" dirty="0" smtClean="0"/>
              <a:t> Link to external Database</a:t>
            </a:r>
          </a:p>
          <a:p>
            <a:pPr algn="l">
              <a:buFont typeface="Arial" pitchFamily="34" charset="0"/>
              <a:buChar char="•"/>
            </a:pPr>
            <a:r>
              <a:rPr lang="en-NZ" dirty="0" smtClean="0"/>
              <a:t> Link to external address list via HTTP</a:t>
            </a:r>
          </a:p>
          <a:p>
            <a:pPr algn="l">
              <a:buFont typeface="Arial" pitchFamily="34" charset="0"/>
              <a:buChar char="•"/>
            </a:pPr>
            <a:r>
              <a:rPr lang="en-NZ" dirty="0" smtClean="0"/>
              <a:t> Include members from another list</a:t>
            </a:r>
          </a:p>
          <a:p>
            <a:pPr algn="l">
              <a:buFont typeface="Arial" pitchFamily="34" charset="0"/>
              <a:buChar char="•"/>
            </a:pPr>
            <a:r>
              <a:rPr lang="en-NZ" dirty="0" smtClean="0"/>
              <a:t> Can allow </a:t>
            </a:r>
            <a:r>
              <a:rPr lang="en-NZ" dirty="0" err="1" smtClean="0"/>
              <a:t>unsubscription</a:t>
            </a:r>
            <a:r>
              <a:rPr lang="en-NZ" dirty="0" smtClean="0"/>
              <a:t> of members retrieved from external sources!</a:t>
            </a:r>
            <a:endParaRPr lang="en-NZ" dirty="0"/>
          </a:p>
        </p:txBody>
      </p:sp>
      <p:sp>
        <p:nvSpPr>
          <p:cNvPr id="4" name="Rectangle 3"/>
          <p:cNvSpPr/>
          <p:nvPr/>
        </p:nvSpPr>
        <p:spPr bwMode="auto">
          <a:xfrm>
            <a:off x="4283968" y="2924944"/>
            <a:ext cx="1872208" cy="432048"/>
          </a:xfrm>
          <a:prstGeom prst="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Subscribers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4283968" y="3501008"/>
            <a:ext cx="1872208" cy="432048"/>
          </a:xfrm>
          <a:prstGeom prst="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NZ" dirty="0" smtClean="0">
                <a:solidFill>
                  <a:schemeClr val="tx1"/>
                </a:solidFill>
                <a:latin typeface="Verdana" pitchFamily="34" charset="0"/>
              </a:rPr>
              <a:t>Explicit adds</a:t>
            </a:r>
            <a:endParaRPr kumimoji="0" lang="en-N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283968" y="4077072"/>
            <a:ext cx="1872208" cy="648072"/>
          </a:xfrm>
          <a:prstGeom prst="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NZ" dirty="0" smtClean="0">
                <a:solidFill>
                  <a:schemeClr val="tx1"/>
                </a:solidFill>
                <a:latin typeface="Verdana" pitchFamily="34" charset="0"/>
              </a:rPr>
              <a:t>External Sources</a:t>
            </a:r>
            <a:endParaRPr kumimoji="0" lang="en-N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283968" y="4869160"/>
            <a:ext cx="1872208" cy="432048"/>
          </a:xfrm>
          <a:prstGeom prst="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NZ" dirty="0" smtClean="0">
                <a:solidFill>
                  <a:schemeClr val="tx1"/>
                </a:solidFill>
                <a:latin typeface="Verdana" pitchFamily="34" charset="0"/>
              </a:rPr>
              <a:t>Exclusions</a:t>
            </a:r>
            <a:endParaRPr kumimoji="0" lang="en-N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Down Arrow 7"/>
          <p:cNvSpPr/>
          <p:nvPr/>
        </p:nvSpPr>
        <p:spPr bwMode="auto">
          <a:xfrm>
            <a:off x="4211960" y="5373216"/>
            <a:ext cx="648072" cy="28803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4008" y="566124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Deliver!</a:t>
            </a:r>
            <a:endParaRPr lang="en-NZ" dirty="0"/>
          </a:p>
        </p:txBody>
      </p:sp>
      <p:pic>
        <p:nvPicPr>
          <p:cNvPr id="1026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1916832"/>
            <a:ext cx="934517" cy="886968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7740352" y="285293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User</a:t>
            </a:r>
            <a:endParaRPr lang="en-NZ" dirty="0"/>
          </a:p>
        </p:txBody>
      </p:sp>
      <p:cxnSp>
        <p:nvCxnSpPr>
          <p:cNvPr id="13" name="Straight Arrow Connector 12"/>
          <p:cNvCxnSpPr>
            <a:stCxn id="1026" idx="1"/>
            <a:endCxn id="4" idx="3"/>
          </p:cNvCxnSpPr>
          <p:nvPr/>
        </p:nvCxnSpPr>
        <p:spPr bwMode="auto">
          <a:xfrm flipH="1">
            <a:off x="6156176" y="2360316"/>
            <a:ext cx="1584176" cy="7806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stCxn id="1026" idx="1"/>
            <a:endCxn id="7" idx="3"/>
          </p:cNvCxnSpPr>
          <p:nvPr/>
        </p:nvCxnSpPr>
        <p:spPr bwMode="auto">
          <a:xfrm flipH="1">
            <a:off x="6156176" y="2360316"/>
            <a:ext cx="1584176" cy="27248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18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740352" y="3284984"/>
            <a:ext cx="934517" cy="886968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7740352" y="422108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Admin</a:t>
            </a:r>
            <a:endParaRPr lang="en-NZ" dirty="0"/>
          </a:p>
        </p:txBody>
      </p:sp>
      <p:cxnSp>
        <p:nvCxnSpPr>
          <p:cNvPr id="21" name="Straight Arrow Connector 20"/>
          <p:cNvCxnSpPr>
            <a:stCxn id="18" idx="1"/>
            <a:endCxn id="5" idx="3"/>
          </p:cNvCxnSpPr>
          <p:nvPr/>
        </p:nvCxnSpPr>
        <p:spPr bwMode="auto">
          <a:xfrm flipH="1" flipV="1">
            <a:off x="6156176" y="3717032"/>
            <a:ext cx="1584176" cy="114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1029" name="Picture 5" descr="C:\Documents and Settings\sshi052\Local Settings\Temporary Internet Files\Content.IE5\XCWUND04\MC900441427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344" y="4581128"/>
            <a:ext cx="936104" cy="936104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7524328" y="558924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Database</a:t>
            </a:r>
            <a:endParaRPr lang="en-NZ" dirty="0"/>
          </a:p>
        </p:txBody>
      </p:sp>
      <p:cxnSp>
        <p:nvCxnSpPr>
          <p:cNvPr id="27" name="Straight Arrow Connector 26"/>
          <p:cNvCxnSpPr>
            <a:stCxn id="6" idx="3"/>
            <a:endCxn id="1029" idx="1"/>
          </p:cNvCxnSpPr>
          <p:nvPr/>
        </p:nvCxnSpPr>
        <p:spPr bwMode="auto">
          <a:xfrm>
            <a:off x="6156176" y="4401108"/>
            <a:ext cx="1512168" cy="6480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Down Arrow 27"/>
          <p:cNvSpPr/>
          <p:nvPr/>
        </p:nvSpPr>
        <p:spPr bwMode="auto">
          <a:xfrm>
            <a:off x="4860032" y="2060848"/>
            <a:ext cx="648072" cy="28803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72000" y="170080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Posting</a:t>
            </a:r>
            <a:endParaRPr lang="en-NZ" dirty="0"/>
          </a:p>
        </p:txBody>
      </p:sp>
      <p:sp>
        <p:nvSpPr>
          <p:cNvPr id="34" name="Down Arrow 33"/>
          <p:cNvSpPr/>
          <p:nvPr/>
        </p:nvSpPr>
        <p:spPr bwMode="auto">
          <a:xfrm>
            <a:off x="4860032" y="5373216"/>
            <a:ext cx="648072" cy="28803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5" name="Down Arrow 34"/>
          <p:cNvSpPr/>
          <p:nvPr/>
        </p:nvSpPr>
        <p:spPr bwMode="auto">
          <a:xfrm>
            <a:off x="5508104" y="5373216"/>
            <a:ext cx="648072" cy="28803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4283968" y="2420888"/>
            <a:ext cx="1872208" cy="432048"/>
          </a:xfrm>
          <a:prstGeom prst="rect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NZ" dirty="0" smtClean="0">
                <a:solidFill>
                  <a:schemeClr val="tx1"/>
                </a:solidFill>
                <a:latin typeface="Verdana" pitchFamily="34" charset="0"/>
              </a:rPr>
              <a:t>Blacklist</a:t>
            </a:r>
            <a:endParaRPr kumimoji="0" lang="en-N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z="3600" b="1" dirty="0" smtClean="0"/>
              <a:t>Sympa</a:t>
            </a:r>
            <a:r>
              <a:rPr lang="en-NZ" sz="3600" dirty="0" smtClean="0"/>
              <a:t> Mailing List Server</a:t>
            </a:r>
            <a:br>
              <a:rPr lang="en-NZ" sz="3600" dirty="0" smtClean="0"/>
            </a:br>
            <a:r>
              <a:rPr lang="en-NZ" sz="2400" i="1" dirty="0" smtClean="0"/>
              <a:t>What are mailing lists?</a:t>
            </a:r>
            <a:endParaRPr lang="en-GB" sz="2400" i="1" dirty="0"/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1187624" y="2708920"/>
            <a:ext cx="676875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flipV="1">
            <a:off x="2267744" y="2060848"/>
            <a:ext cx="0" cy="34563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755576" y="2924944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Personal, active</a:t>
            </a:r>
            <a:endParaRPr lang="en-NZ" dirty="0"/>
          </a:p>
        </p:txBody>
      </p:sp>
      <p:sp>
        <p:nvSpPr>
          <p:cNvPr id="29" name="TextBox 28"/>
          <p:cNvSpPr txBox="1"/>
          <p:nvPr/>
        </p:nvSpPr>
        <p:spPr>
          <a:xfrm>
            <a:off x="539552" y="4005064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Public, </a:t>
            </a:r>
          </a:p>
          <a:p>
            <a:r>
              <a:rPr lang="en-NZ" dirty="0" smtClean="0"/>
              <a:t>active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11560" y="5157192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Public, passive</a:t>
            </a:r>
            <a:endParaRPr lang="en-NZ" dirty="0"/>
          </a:p>
        </p:txBody>
      </p:sp>
      <p:sp>
        <p:nvSpPr>
          <p:cNvPr id="31" name="TextBox 30"/>
          <p:cNvSpPr txBox="1"/>
          <p:nvPr/>
        </p:nvSpPr>
        <p:spPr>
          <a:xfrm>
            <a:off x="2411760" y="2060848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Point</a:t>
            </a:r>
          </a:p>
          <a:p>
            <a:r>
              <a:rPr lang="en-NZ" dirty="0" smtClean="0"/>
              <a:t>In time</a:t>
            </a:r>
            <a:endParaRPr lang="en-NZ" dirty="0"/>
          </a:p>
        </p:txBody>
      </p:sp>
      <p:sp>
        <p:nvSpPr>
          <p:cNvPr id="32" name="TextBox 31"/>
          <p:cNvSpPr txBox="1"/>
          <p:nvPr/>
        </p:nvSpPr>
        <p:spPr>
          <a:xfrm>
            <a:off x="4572000" y="2060848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Event</a:t>
            </a:r>
          </a:p>
          <a:p>
            <a:r>
              <a:rPr lang="en-NZ" dirty="0" smtClean="0"/>
              <a:t>Based</a:t>
            </a:r>
            <a:endParaRPr lang="en-NZ" dirty="0"/>
          </a:p>
        </p:txBody>
      </p:sp>
      <p:sp>
        <p:nvSpPr>
          <p:cNvPr id="33" name="TextBox 32"/>
          <p:cNvSpPr txBox="1"/>
          <p:nvPr/>
        </p:nvSpPr>
        <p:spPr>
          <a:xfrm>
            <a:off x="6516216" y="220486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Historical</a:t>
            </a:r>
            <a:endParaRPr lang="en-NZ" dirty="0"/>
          </a:p>
        </p:txBody>
      </p:sp>
      <p:pic>
        <p:nvPicPr>
          <p:cNvPr id="2051" name="Picture 3" descr="C:\Documents and Settings\sshi052\Local Settings\Temporary Internet Files\Content.IE5\ESD9YSA4\MC90023033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2780928"/>
            <a:ext cx="792088" cy="542257"/>
          </a:xfrm>
          <a:prstGeom prst="rect">
            <a:avLst/>
          </a:prstGeom>
          <a:noFill/>
        </p:spPr>
      </p:pic>
      <p:pic>
        <p:nvPicPr>
          <p:cNvPr id="2053" name="Picture 5" descr="C:\Documents and Settings\sshi052\Local Settings\Temporary Internet Files\Content.IE5\ESD9YSA4\MC90035190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2780928"/>
            <a:ext cx="717888" cy="662252"/>
          </a:xfrm>
          <a:prstGeom prst="rect">
            <a:avLst/>
          </a:prstGeom>
          <a:noFill/>
        </p:spPr>
      </p:pic>
      <p:pic>
        <p:nvPicPr>
          <p:cNvPr id="2054" name="Picture 6" descr="C:\Documents and Settings\sshi052\Local Settings\Temporary Internet Files\Content.IE5\0U71RS2C\MC900434671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5013176"/>
            <a:ext cx="744762" cy="757113"/>
          </a:xfrm>
          <a:prstGeom prst="rect">
            <a:avLst/>
          </a:prstGeom>
          <a:noFill/>
        </p:spPr>
      </p:pic>
      <p:sp>
        <p:nvSpPr>
          <p:cNvPr id="35" name="TextBox 34"/>
          <p:cNvSpPr txBox="1"/>
          <p:nvPr/>
        </p:nvSpPr>
        <p:spPr>
          <a:xfrm>
            <a:off x="6516216" y="5013176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Web forum</a:t>
            </a:r>
            <a:endParaRPr lang="en-NZ" dirty="0"/>
          </a:p>
        </p:txBody>
      </p:sp>
      <p:sp>
        <p:nvSpPr>
          <p:cNvPr id="36" name="TextBox 35"/>
          <p:cNvSpPr txBox="1"/>
          <p:nvPr/>
        </p:nvSpPr>
        <p:spPr>
          <a:xfrm>
            <a:off x="2627784" y="486916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err="1" smtClean="0"/>
              <a:t>Facebook</a:t>
            </a:r>
            <a:endParaRPr lang="en-NZ" dirty="0"/>
          </a:p>
        </p:txBody>
      </p:sp>
      <p:sp>
        <p:nvSpPr>
          <p:cNvPr id="37" name="TextBox 36"/>
          <p:cNvSpPr txBox="1"/>
          <p:nvPr/>
        </p:nvSpPr>
        <p:spPr>
          <a:xfrm>
            <a:off x="2627784" y="522920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Twitter</a:t>
            </a:r>
            <a:endParaRPr lang="en-NZ" dirty="0"/>
          </a:p>
        </p:txBody>
      </p:sp>
      <p:sp>
        <p:nvSpPr>
          <p:cNvPr id="38" name="TextBox 37"/>
          <p:cNvSpPr txBox="1"/>
          <p:nvPr/>
        </p:nvSpPr>
        <p:spPr>
          <a:xfrm>
            <a:off x="4572000" y="4149080"/>
            <a:ext cx="1800200" cy="369332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txBody>
          <a:bodyPr wrap="square" rtlCol="0">
            <a:spAutoFit/>
          </a:bodyPr>
          <a:lstStyle/>
          <a:p>
            <a:r>
              <a:rPr lang="en-NZ" dirty="0" smtClean="0"/>
              <a:t>Mailing List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483768" y="3284984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 smtClean="0"/>
              <a:t>Phone call</a:t>
            </a:r>
            <a:endParaRPr lang="en-NZ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4572000" y="3356992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 err="1" smtClean="0"/>
              <a:t>eMail</a:t>
            </a:r>
            <a:endParaRPr lang="en-NZ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6588224" y="3068960"/>
            <a:ext cx="13949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400" dirty="0" smtClean="0"/>
              <a:t>Email archive</a:t>
            </a:r>
            <a:endParaRPr lang="en-NZ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6372200" y="4149080"/>
            <a:ext cx="1728192" cy="646331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txBody>
          <a:bodyPr wrap="square" rtlCol="0">
            <a:spAutoFit/>
          </a:bodyPr>
          <a:lstStyle/>
          <a:p>
            <a:r>
              <a:rPr lang="en-NZ" dirty="0" smtClean="0"/>
              <a:t>Mailing List </a:t>
            </a:r>
          </a:p>
          <a:p>
            <a:r>
              <a:rPr lang="en-NZ" dirty="0" smtClean="0"/>
              <a:t>web archive</a:t>
            </a:r>
            <a:endParaRPr lang="en-N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z="3600" b="1" dirty="0" smtClean="0"/>
              <a:t>Sympa</a:t>
            </a:r>
            <a:r>
              <a:rPr lang="en-NZ" sz="3600" dirty="0" smtClean="0"/>
              <a:t> Mailing List Server</a:t>
            </a:r>
            <a:br>
              <a:rPr lang="en-NZ" sz="3600" dirty="0" smtClean="0"/>
            </a:br>
            <a:r>
              <a:rPr lang="en-NZ" sz="2400" i="1" dirty="0" smtClean="0"/>
              <a:t>Customising Notifications</a:t>
            </a:r>
            <a:endParaRPr lang="en-GB" sz="2400" i="1" dirty="0"/>
          </a:p>
        </p:txBody>
      </p:sp>
      <p:sp>
        <p:nvSpPr>
          <p:cNvPr id="3" name="Rounded Rectangle 2"/>
          <p:cNvSpPr/>
          <p:nvPr/>
        </p:nvSpPr>
        <p:spPr bwMode="auto">
          <a:xfrm>
            <a:off x="3779912" y="1772816"/>
            <a:ext cx="1728192" cy="720080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NZ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Sympa</a:t>
            </a:r>
            <a:endParaRPr kumimoji="0" lang="en-NZ" sz="28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2050" name="Picture 2" descr="C:\Documents and Settings\sshi052\Local Settings\Temporary Internet Files\Content.IE5\6YCATJ01\MC90044145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4797152"/>
            <a:ext cx="1296144" cy="1296144"/>
          </a:xfrm>
          <a:prstGeom prst="rect">
            <a:avLst/>
          </a:prstGeom>
          <a:noFill/>
        </p:spPr>
      </p:pic>
      <p:pic>
        <p:nvPicPr>
          <p:cNvPr id="2051" name="Picture 3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1772816"/>
            <a:ext cx="936104" cy="888474"/>
          </a:xfrm>
          <a:prstGeom prst="rect">
            <a:avLst/>
          </a:prstGeom>
          <a:noFill/>
        </p:spPr>
      </p:pic>
      <p:pic>
        <p:nvPicPr>
          <p:cNvPr id="7" name="Picture 3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308304" y="1700808"/>
            <a:ext cx="910419" cy="86409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11560" y="263691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Subscriber</a:t>
            </a:r>
            <a:endParaRPr lang="en-NZ" dirty="0"/>
          </a:p>
        </p:txBody>
      </p:sp>
      <p:sp>
        <p:nvSpPr>
          <p:cNvPr id="9" name="TextBox 8"/>
          <p:cNvSpPr txBox="1"/>
          <p:nvPr/>
        </p:nvSpPr>
        <p:spPr>
          <a:xfrm>
            <a:off x="7020272" y="256490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Editor</a:t>
            </a:r>
            <a:endParaRPr lang="en-NZ" dirty="0"/>
          </a:p>
        </p:txBody>
      </p:sp>
      <p:sp>
        <p:nvSpPr>
          <p:cNvPr id="10" name="Right Arrow 9"/>
          <p:cNvSpPr/>
          <p:nvPr/>
        </p:nvSpPr>
        <p:spPr bwMode="auto">
          <a:xfrm>
            <a:off x="5724128" y="3068960"/>
            <a:ext cx="1152128" cy="21602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Right Arrow 10"/>
          <p:cNvSpPr/>
          <p:nvPr/>
        </p:nvSpPr>
        <p:spPr bwMode="auto">
          <a:xfrm rot="10800000">
            <a:off x="2267744" y="3068960"/>
            <a:ext cx="1368152" cy="21602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07904" y="299695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Moderated</a:t>
            </a:r>
            <a:endParaRPr lang="en-NZ" dirty="0"/>
          </a:p>
        </p:txBody>
      </p:sp>
      <p:sp>
        <p:nvSpPr>
          <p:cNvPr id="13" name="TextBox 12"/>
          <p:cNvSpPr txBox="1"/>
          <p:nvPr/>
        </p:nvSpPr>
        <p:spPr>
          <a:xfrm>
            <a:off x="3779912" y="429309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Rejected</a:t>
            </a:r>
            <a:endParaRPr lang="en-NZ" dirty="0"/>
          </a:p>
        </p:txBody>
      </p:sp>
      <p:sp>
        <p:nvSpPr>
          <p:cNvPr id="14" name="TextBox 13"/>
          <p:cNvSpPr txBox="1"/>
          <p:nvPr/>
        </p:nvSpPr>
        <p:spPr>
          <a:xfrm>
            <a:off x="3707904" y="364502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err="1" smtClean="0"/>
              <a:t>AuthKey</a:t>
            </a:r>
            <a:endParaRPr lang="en-NZ" dirty="0"/>
          </a:p>
        </p:txBody>
      </p:sp>
      <p:sp>
        <p:nvSpPr>
          <p:cNvPr id="15" name="TextBox 14"/>
          <p:cNvSpPr txBox="1"/>
          <p:nvPr/>
        </p:nvSpPr>
        <p:spPr>
          <a:xfrm>
            <a:off x="3923928" y="486916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Approved</a:t>
            </a:r>
            <a:endParaRPr lang="en-NZ" dirty="0"/>
          </a:p>
        </p:txBody>
      </p:sp>
      <p:sp>
        <p:nvSpPr>
          <p:cNvPr id="16" name="Right Arrow 15"/>
          <p:cNvSpPr/>
          <p:nvPr/>
        </p:nvSpPr>
        <p:spPr bwMode="auto">
          <a:xfrm rot="10800000">
            <a:off x="2267744" y="3717032"/>
            <a:ext cx="1368152" cy="21602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7" name="Right Arrow 16"/>
          <p:cNvSpPr/>
          <p:nvPr/>
        </p:nvSpPr>
        <p:spPr bwMode="auto">
          <a:xfrm rot="10800000">
            <a:off x="2267744" y="4293096"/>
            <a:ext cx="1368152" cy="21602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7544" y="2996952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i="1" dirty="0" smtClean="0"/>
              <a:t>Sent to editor</a:t>
            </a:r>
            <a:endParaRPr lang="en-NZ" sz="1600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539552" y="3573016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i="1" dirty="0" smtClean="0"/>
              <a:t>Confirm your post</a:t>
            </a:r>
            <a:endParaRPr lang="en-NZ" sz="16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467544" y="4221088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i="1" dirty="0" smtClean="0"/>
              <a:t>Rejected</a:t>
            </a:r>
            <a:endParaRPr lang="en-NZ" sz="1600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6876256" y="2924944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i="1" dirty="0" smtClean="0"/>
              <a:t>Ask for approval</a:t>
            </a:r>
            <a:endParaRPr lang="en-NZ" sz="1600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3851920" y="5301208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i="1" dirty="0" smtClean="0"/>
              <a:t>Add header and/or footer</a:t>
            </a:r>
            <a:endParaRPr lang="en-NZ" sz="1600" i="1" dirty="0"/>
          </a:p>
        </p:txBody>
      </p:sp>
      <p:sp>
        <p:nvSpPr>
          <p:cNvPr id="23" name="Right Arrow 22"/>
          <p:cNvSpPr/>
          <p:nvPr/>
        </p:nvSpPr>
        <p:spPr bwMode="auto">
          <a:xfrm>
            <a:off x="5580112" y="5229200"/>
            <a:ext cx="1152128" cy="21602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79912" y="249289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Disposition</a:t>
            </a:r>
            <a:r>
              <a:rPr lang="en-NZ" dirty="0" smtClean="0"/>
              <a:t>:</a:t>
            </a:r>
            <a:endParaRPr lang="en-NZ" dirty="0"/>
          </a:p>
        </p:txBody>
      </p:sp>
      <p:sp>
        <p:nvSpPr>
          <p:cNvPr id="25" name="TextBox 24"/>
          <p:cNvSpPr txBox="1"/>
          <p:nvPr/>
        </p:nvSpPr>
        <p:spPr>
          <a:xfrm>
            <a:off x="6948264" y="558924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Deliver</a:t>
            </a:r>
            <a:endParaRPr lang="en-N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z="3600" b="1" dirty="0" smtClean="0"/>
              <a:t>Sympa</a:t>
            </a:r>
            <a:r>
              <a:rPr lang="en-NZ" sz="3600" dirty="0" smtClean="0"/>
              <a:t> Mailing List Server</a:t>
            </a:r>
            <a:br>
              <a:rPr lang="en-NZ" sz="3600" dirty="0" smtClean="0"/>
            </a:br>
            <a:r>
              <a:rPr lang="en-NZ" sz="2400" i="1" dirty="0" smtClean="0"/>
              <a:t>S/MIME (and other cool features)</a:t>
            </a:r>
            <a:endParaRPr lang="en-GB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916832"/>
            <a:ext cx="3888432" cy="4180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NZ" b="1" dirty="0" smtClean="0"/>
              <a:t>S/MIME Signatures</a:t>
            </a:r>
          </a:p>
          <a:p>
            <a:pPr algn="l">
              <a:buFont typeface="Arial" pitchFamily="34" charset="0"/>
              <a:buChar char="•"/>
            </a:pPr>
            <a:r>
              <a:rPr lang="en-NZ" dirty="0" smtClean="0"/>
              <a:t> Only Signed messages will be accepted on the list</a:t>
            </a:r>
          </a:p>
          <a:p>
            <a:pPr algn="l">
              <a:buFont typeface="Arial" pitchFamily="34" charset="0"/>
              <a:buChar char="•"/>
            </a:pPr>
            <a:r>
              <a:rPr lang="en-NZ" dirty="0" smtClean="0"/>
              <a:t> Protects list from forged postings on official lists</a:t>
            </a:r>
          </a:p>
          <a:p>
            <a:pPr algn="l">
              <a:buFont typeface="Arial" pitchFamily="34" charset="0"/>
              <a:buChar char="•"/>
            </a:pPr>
            <a:r>
              <a:rPr lang="en-NZ" dirty="0" smtClean="0"/>
              <a:t> </a:t>
            </a:r>
            <a:r>
              <a:rPr lang="en-NZ" i="1" dirty="0" smtClean="0"/>
              <a:t>Does not work with Personalisation feature!</a:t>
            </a:r>
          </a:p>
          <a:p>
            <a:pPr algn="l">
              <a:buFont typeface="Arial" pitchFamily="34" charset="0"/>
              <a:buChar char="•"/>
            </a:pPr>
            <a:r>
              <a:rPr lang="en-NZ" dirty="0" smtClean="0"/>
              <a:t> Recipients MUST have S/MIME capable mail reader</a:t>
            </a:r>
          </a:p>
          <a:p>
            <a:pPr algn="l">
              <a:buFont typeface="Arial" pitchFamily="34" charset="0"/>
              <a:buChar char="•"/>
            </a:pPr>
            <a:r>
              <a:rPr lang="en-NZ" dirty="0" smtClean="0"/>
              <a:t> Can sign or encrypt list postings before delivery with List key</a:t>
            </a:r>
          </a:p>
          <a:p>
            <a:pPr algn="l">
              <a:buFont typeface="Arial" pitchFamily="34" charset="0"/>
              <a:buChar char="•"/>
            </a:pPr>
            <a:r>
              <a:rPr lang="en-NZ" dirty="0" smtClean="0"/>
              <a:t> Possibly more trouble than it is worth!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4008" y="1988840"/>
            <a:ext cx="38884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Personalisation</a:t>
            </a:r>
          </a:p>
          <a:p>
            <a:pPr algn="l">
              <a:buFont typeface="Arial" pitchFamily="34" charset="0"/>
              <a:buChar char="•"/>
            </a:pPr>
            <a:r>
              <a:rPr lang="en-NZ" dirty="0" smtClean="0"/>
              <a:t> All postings are merged with member data using TT2 </a:t>
            </a:r>
            <a:r>
              <a:rPr lang="en-NZ" dirty="0" err="1" smtClean="0"/>
              <a:t>templating</a:t>
            </a:r>
            <a:endParaRPr lang="en-NZ" dirty="0" smtClean="0"/>
          </a:p>
          <a:p>
            <a:pPr algn="l">
              <a:buFont typeface="Arial" pitchFamily="34" charset="0"/>
              <a:buChar char="•"/>
            </a:pPr>
            <a:r>
              <a:rPr lang="en-NZ" dirty="0" smtClean="0"/>
              <a:t> Allows “Dear Sid </a:t>
            </a:r>
            <a:r>
              <a:rPr lang="en-NZ" dirty="0" err="1" smtClean="0"/>
              <a:t>Bloggs</a:t>
            </a:r>
            <a:r>
              <a:rPr lang="en-NZ" dirty="0" smtClean="0"/>
              <a:t>…” message personalisation</a:t>
            </a:r>
          </a:p>
          <a:p>
            <a:pPr algn="l">
              <a:buFont typeface="Arial" pitchFamily="34" charset="0"/>
              <a:buChar char="•"/>
            </a:pPr>
            <a:r>
              <a:rPr lang="en-NZ" dirty="0" smtClean="0"/>
              <a:t> Can add any other custom data fields to list membership</a:t>
            </a:r>
          </a:p>
          <a:p>
            <a:pPr algn="l">
              <a:buFont typeface="Arial" pitchFamily="34" charset="0"/>
              <a:buChar char="•"/>
            </a:pPr>
            <a:r>
              <a:rPr lang="en-NZ" dirty="0" smtClean="0"/>
              <a:t> Awkward to automatically populate custom fields</a:t>
            </a:r>
          </a:p>
          <a:p>
            <a:pPr algn="l">
              <a:buFont typeface="Arial" pitchFamily="34" charset="0"/>
              <a:buChar char="•"/>
            </a:pPr>
            <a:r>
              <a:rPr lang="en-NZ" dirty="0" smtClean="0"/>
              <a:t> </a:t>
            </a:r>
            <a:r>
              <a:rPr lang="en-NZ" i="1" dirty="0" smtClean="0"/>
              <a:t>Does not work with S/MIME signatures!</a:t>
            </a:r>
          </a:p>
          <a:p>
            <a:pPr algn="l">
              <a:buFont typeface="Arial" pitchFamily="34" charset="0"/>
              <a:buChar char="•"/>
            </a:pPr>
            <a:r>
              <a:rPr lang="en-NZ" dirty="0" smtClean="0"/>
              <a:t> Was used to create list owner notification emails</a:t>
            </a:r>
            <a:endParaRPr lang="en-N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z="3600" b="1" dirty="0" smtClean="0"/>
              <a:t>Sympa</a:t>
            </a:r>
            <a:r>
              <a:rPr lang="en-NZ" sz="3600" dirty="0" smtClean="0"/>
              <a:t> Mailing List Server</a:t>
            </a:r>
            <a:br>
              <a:rPr lang="en-NZ" sz="3600" dirty="0" smtClean="0"/>
            </a:br>
            <a:r>
              <a:rPr lang="en-NZ" sz="2400" i="1" dirty="0" smtClean="0"/>
              <a:t>If you want to know more…</a:t>
            </a:r>
            <a:endParaRPr lang="en-GB" sz="2400" i="1" dirty="0"/>
          </a:p>
        </p:txBody>
      </p:sp>
      <p:pic>
        <p:nvPicPr>
          <p:cNvPr id="7171" name="Picture 3" descr="C:\Documents and Settings\sshi052\Local Settings\Temporary Internet Files\Content.IE5\7400CG5I\MC90043485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1700808"/>
            <a:ext cx="4472632" cy="447263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187624" y="2996952"/>
            <a:ext cx="691276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Questions</a:t>
            </a:r>
            <a:endParaRPr lang="en-US" sz="88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-on-come-on-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z="3600" b="1" dirty="0" smtClean="0"/>
              <a:t>Sympa</a:t>
            </a:r>
            <a:r>
              <a:rPr lang="en-NZ" sz="3600" dirty="0" smtClean="0"/>
              <a:t> Mailing List Server</a:t>
            </a:r>
            <a:br>
              <a:rPr lang="en-NZ" sz="3600" dirty="0" smtClean="0"/>
            </a:br>
            <a:r>
              <a:rPr lang="en-NZ" sz="2400" i="1" dirty="0" smtClean="0"/>
              <a:t>New features in Sympa</a:t>
            </a:r>
            <a:endParaRPr lang="en-GB" sz="24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844824"/>
            <a:ext cx="79208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NZ" sz="2000" dirty="0" smtClean="0"/>
              <a:t> Self-service list request, creation, management, etc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NZ" sz="2000" dirty="0" smtClean="0"/>
              <a:t> Virtual list domains with different rules, interface, etc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NZ" sz="2000" dirty="0" smtClean="0"/>
              <a:t> High level of control over posting and subscription rules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NZ" sz="2000" dirty="0" smtClean="0"/>
              <a:t> LDAP, SQL and HTTP integration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NZ" sz="2000" dirty="0" smtClean="0"/>
              <a:t> S/MIME authentication support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NZ" sz="2000" dirty="0" smtClean="0"/>
              <a:t> Shibboleth/LDAP authentication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NZ" sz="2000" dirty="0" smtClean="0"/>
              <a:t> Consolidated personal subscription management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NZ" sz="2000" dirty="0" smtClean="0"/>
              <a:t> Personalisation (Mail-Merge) support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NZ" sz="2000" dirty="0" smtClean="0"/>
              <a:t> </a:t>
            </a:r>
            <a:r>
              <a:rPr lang="en-NZ" sz="2000" dirty="0" err="1" smtClean="0"/>
              <a:t>Autoprovisioning</a:t>
            </a:r>
            <a:r>
              <a:rPr lang="en-NZ" sz="2000" dirty="0" smtClean="0"/>
              <a:t> of lists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z="3600" b="1" dirty="0" smtClean="0"/>
              <a:t>Sympa</a:t>
            </a:r>
            <a:r>
              <a:rPr lang="en-NZ" sz="3600" dirty="0" smtClean="0"/>
              <a:t> Mailing List Server</a:t>
            </a:r>
            <a:br>
              <a:rPr lang="en-NZ" sz="3600" dirty="0" smtClean="0"/>
            </a:br>
            <a:r>
              <a:rPr lang="en-NZ" sz="2400" i="1" dirty="0" smtClean="0"/>
              <a:t>Why are we changing?</a:t>
            </a:r>
            <a:endParaRPr lang="en-GB" sz="24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844824"/>
            <a:ext cx="79208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NZ" dirty="0" smtClean="0"/>
              <a:t> Efficiency</a:t>
            </a:r>
          </a:p>
          <a:p>
            <a:pPr lvl="1" algn="l">
              <a:lnSpc>
                <a:spcPct val="150000"/>
              </a:lnSpc>
              <a:buFont typeface="Courier New" pitchFamily="49" charset="0"/>
              <a:buChar char="o"/>
            </a:pPr>
            <a:r>
              <a:rPr lang="en-NZ" dirty="0" smtClean="0"/>
              <a:t> Bringing all list servers together into a common interface 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NZ" dirty="0" smtClean="0"/>
              <a:t> Roles &amp; Responsibilities project</a:t>
            </a:r>
          </a:p>
          <a:p>
            <a:pPr lvl="1" algn="l">
              <a:lnSpc>
                <a:spcPct val="150000"/>
              </a:lnSpc>
              <a:buFont typeface="Courier New" pitchFamily="49" charset="0"/>
              <a:buChar char="o"/>
            </a:pPr>
            <a:r>
              <a:rPr lang="en-NZ" dirty="0" smtClean="0"/>
              <a:t> Bring faculty list servers into common systems</a:t>
            </a:r>
          </a:p>
          <a:p>
            <a:pPr lvl="1" algn="l">
              <a:lnSpc>
                <a:spcPct val="150000"/>
              </a:lnSpc>
              <a:buFont typeface="Courier New" pitchFamily="49" charset="0"/>
              <a:buChar char="o"/>
            </a:pPr>
            <a:r>
              <a:rPr lang="en-NZ" dirty="0" smtClean="0"/>
              <a:t> Need new features to provide capabilities required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NZ" dirty="0" smtClean="0"/>
              <a:t> Improved service</a:t>
            </a:r>
          </a:p>
          <a:p>
            <a:pPr lvl="1" algn="l">
              <a:lnSpc>
                <a:spcPct val="150000"/>
              </a:lnSpc>
              <a:buFont typeface="Courier New" pitchFamily="49" charset="0"/>
              <a:buChar char="o"/>
            </a:pPr>
            <a:r>
              <a:rPr lang="en-NZ" dirty="0" smtClean="0"/>
              <a:t> Self-provisioning capabilities</a:t>
            </a:r>
          </a:p>
          <a:p>
            <a:pPr lvl="1" algn="l">
              <a:lnSpc>
                <a:spcPct val="150000"/>
              </a:lnSpc>
              <a:buFont typeface="Courier New" pitchFamily="49" charset="0"/>
              <a:buChar char="o"/>
            </a:pPr>
            <a:r>
              <a:rPr lang="en-NZ" dirty="0" smtClean="0"/>
              <a:t> </a:t>
            </a:r>
            <a:r>
              <a:rPr lang="en-NZ" dirty="0" err="1" smtClean="0"/>
              <a:t>Netaccount</a:t>
            </a:r>
            <a:r>
              <a:rPr lang="en-NZ" dirty="0" smtClean="0"/>
              <a:t> Integration = simpler membership management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NZ" dirty="0" smtClean="0"/>
              <a:t> Stability</a:t>
            </a:r>
          </a:p>
          <a:p>
            <a:pPr lvl="1" algn="l">
              <a:lnSpc>
                <a:spcPct val="150000"/>
              </a:lnSpc>
              <a:buFont typeface="Courier New" pitchFamily="49" charset="0"/>
              <a:buChar char="o"/>
            </a:pPr>
            <a:r>
              <a:rPr lang="en-NZ" dirty="0" smtClean="0"/>
              <a:t> New software under active development and support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z="3600" b="1" dirty="0" smtClean="0"/>
              <a:t>Sympa</a:t>
            </a:r>
            <a:r>
              <a:rPr lang="en-NZ" sz="3600" dirty="0" smtClean="0"/>
              <a:t> Mailing List Server</a:t>
            </a:r>
            <a:br>
              <a:rPr lang="en-NZ" sz="3600" dirty="0" smtClean="0"/>
            </a:br>
            <a:r>
              <a:rPr lang="en-NZ" sz="2400" i="1" dirty="0" smtClean="0"/>
              <a:t>New Web Interface</a:t>
            </a:r>
            <a:endParaRPr lang="en-GB" sz="24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844824"/>
            <a:ext cx="79208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NZ" sz="2000" dirty="0" smtClean="0"/>
              <a:t> One login for all your lists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NZ" sz="2000" dirty="0" smtClean="0"/>
              <a:t> Shibboleth Integration and single-</a:t>
            </a:r>
            <a:r>
              <a:rPr lang="en-NZ" sz="2000" dirty="0" err="1" smtClean="0"/>
              <a:t>signon</a:t>
            </a:r>
            <a:endParaRPr lang="en-NZ" sz="2000" dirty="0" smtClean="0"/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NZ" sz="2000" dirty="0" smtClean="0"/>
              <a:t> Creation and configuration of lists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NZ" sz="2000" dirty="0" smtClean="0"/>
              <a:t> Membership management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NZ" sz="2000" dirty="0" smtClean="0"/>
              <a:t> Post moderation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NZ" sz="2000" dirty="0" smtClean="0"/>
              <a:t> Web archive of list postings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NZ" sz="2000" dirty="0" smtClean="0"/>
              <a:t> Vacation controls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NZ" sz="2000" dirty="0" smtClean="0"/>
              <a:t> Personal preferences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88639"/>
            <a:ext cx="7920880" cy="6502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88640"/>
            <a:ext cx="7920880" cy="6502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z="3600" b="1" dirty="0" smtClean="0"/>
              <a:t>Sympa</a:t>
            </a:r>
            <a:r>
              <a:rPr lang="en-NZ" sz="3600" dirty="0" smtClean="0"/>
              <a:t> Mailing List Server</a:t>
            </a:r>
            <a:br>
              <a:rPr lang="en-NZ" sz="3600" dirty="0" smtClean="0"/>
            </a:br>
            <a:r>
              <a:rPr lang="en-NZ" sz="2400" i="1" dirty="0" smtClean="0"/>
              <a:t>Approving Postings: All things in Moderation</a:t>
            </a:r>
            <a:endParaRPr lang="en-GB" sz="2400" i="1" dirty="0"/>
          </a:p>
        </p:txBody>
      </p:sp>
      <p:pic>
        <p:nvPicPr>
          <p:cNvPr id="3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844824"/>
            <a:ext cx="934517" cy="88696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87624" y="278092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User</a:t>
            </a:r>
            <a:endParaRPr lang="en-NZ" dirty="0"/>
          </a:p>
        </p:txBody>
      </p:sp>
      <p:pic>
        <p:nvPicPr>
          <p:cNvPr id="5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452320" y="1844824"/>
            <a:ext cx="934517" cy="88696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308304" y="278092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Moderator</a:t>
            </a:r>
            <a:endParaRPr lang="en-NZ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3779912" y="1916832"/>
            <a:ext cx="1728192" cy="720080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NZ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Sympa</a:t>
            </a:r>
            <a:endParaRPr kumimoji="0" lang="en-NZ" sz="28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59832" y="2924944"/>
            <a:ext cx="352839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n-NZ" sz="1600" dirty="0" smtClean="0"/>
              <a:t>User makes post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NZ" sz="1600" dirty="0" smtClean="0"/>
              <a:t>Posting scenario checked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NZ" sz="1600" dirty="0" smtClean="0"/>
              <a:t>If rejected, notify sender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NZ" sz="1600" dirty="0" smtClean="0"/>
              <a:t>If accepted, distribute post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NZ" sz="1600" dirty="0" smtClean="0"/>
              <a:t>If moderated, notify user of moderation, and notify editors of arrival of new post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NZ" sz="1600" dirty="0" smtClean="0"/>
              <a:t>Admin can confirm or reject post by web or by email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NZ" sz="1600" dirty="0" smtClean="0"/>
              <a:t>If rejected, notify sender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NZ" sz="1600" dirty="0" smtClean="0"/>
              <a:t>If accepted, distribute post</a:t>
            </a:r>
            <a:endParaRPr lang="en-NZ" sz="1600" dirty="0"/>
          </a:p>
        </p:txBody>
      </p:sp>
      <p:sp>
        <p:nvSpPr>
          <p:cNvPr id="10" name="Right Arrow 9"/>
          <p:cNvSpPr/>
          <p:nvPr/>
        </p:nvSpPr>
        <p:spPr bwMode="auto">
          <a:xfrm>
            <a:off x="2195736" y="2996952"/>
            <a:ext cx="792088" cy="21602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Right Arrow 10"/>
          <p:cNvSpPr/>
          <p:nvPr/>
        </p:nvSpPr>
        <p:spPr bwMode="auto">
          <a:xfrm>
            <a:off x="6588224" y="4221088"/>
            <a:ext cx="1080120" cy="21602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Right Arrow 11"/>
          <p:cNvSpPr/>
          <p:nvPr/>
        </p:nvSpPr>
        <p:spPr bwMode="auto">
          <a:xfrm rot="10800000">
            <a:off x="2195736" y="4221088"/>
            <a:ext cx="792088" cy="21602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Right Arrow 12"/>
          <p:cNvSpPr/>
          <p:nvPr/>
        </p:nvSpPr>
        <p:spPr bwMode="auto">
          <a:xfrm rot="10800000">
            <a:off x="2195736" y="5157192"/>
            <a:ext cx="792088" cy="21602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Right Arrow 13"/>
          <p:cNvSpPr/>
          <p:nvPr/>
        </p:nvSpPr>
        <p:spPr bwMode="auto">
          <a:xfrm rot="10800000">
            <a:off x="6588224" y="4869160"/>
            <a:ext cx="1080120" cy="21602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" name="Right Arrow 14"/>
          <p:cNvSpPr/>
          <p:nvPr/>
        </p:nvSpPr>
        <p:spPr bwMode="auto">
          <a:xfrm rot="10800000">
            <a:off x="2195736" y="3501008"/>
            <a:ext cx="792088" cy="21602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pic>
        <p:nvPicPr>
          <p:cNvPr id="3075" name="Picture 3" descr="C:\Documents and Settings\sshi052\Local Settings\Temporary Internet Files\Content.IE5\8O4XNX17\MC910217048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3717032"/>
            <a:ext cx="260648" cy="260648"/>
          </a:xfrm>
          <a:prstGeom prst="rect">
            <a:avLst/>
          </a:prstGeom>
          <a:noFill/>
        </p:spPr>
      </p:pic>
      <p:pic>
        <p:nvPicPr>
          <p:cNvPr id="18" name="Picture 3" descr="C:\Documents and Settings\sshi052\Local Settings\Temporary Internet Files\Content.IE5\8O4XNX17\MC910217048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5445224"/>
            <a:ext cx="260648" cy="260648"/>
          </a:xfrm>
          <a:prstGeom prst="rect">
            <a:avLst/>
          </a:prstGeom>
          <a:noFill/>
        </p:spPr>
      </p:pic>
      <p:pic>
        <p:nvPicPr>
          <p:cNvPr id="3076" name="Picture 4" descr="C:\Documents and Settings\sshi052\Local Settings\Temporary Internet Files\Content.IE5\6YCATJ01\MC900432546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3501008"/>
            <a:ext cx="281079" cy="281079"/>
          </a:xfrm>
          <a:prstGeom prst="rect">
            <a:avLst/>
          </a:prstGeom>
          <a:noFill/>
        </p:spPr>
      </p:pic>
      <p:pic>
        <p:nvPicPr>
          <p:cNvPr id="20" name="Picture 4" descr="C:\Documents and Settings\sshi052\Local Settings\Temporary Internet Files\Content.IE5\6YCATJ01\MC900432546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5085184"/>
            <a:ext cx="281079" cy="28107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NZ" sz="3600" b="1" dirty="0" smtClean="0"/>
              <a:t>Sympa</a:t>
            </a:r>
            <a:r>
              <a:rPr lang="en-NZ" sz="3600" dirty="0" smtClean="0"/>
              <a:t> Mailing List Server</a:t>
            </a:r>
            <a:br>
              <a:rPr lang="en-NZ" sz="3600" dirty="0" smtClean="0"/>
            </a:br>
            <a:r>
              <a:rPr lang="en-NZ" sz="2400" i="1" dirty="0" smtClean="0"/>
              <a:t>Moderator notification email</a:t>
            </a:r>
            <a:endParaRPr lang="en-GB" sz="24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700808"/>
            <a:ext cx="7920880" cy="461664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NZ" sz="1400" dirty="0" smtClean="0"/>
              <a:t>One new message for list </a:t>
            </a:r>
            <a:r>
              <a:rPr lang="en-NZ" sz="1400" b="1" dirty="0" smtClean="0"/>
              <a:t>sshi052-test</a:t>
            </a:r>
            <a:r>
              <a:rPr lang="en-NZ" sz="1400" dirty="0" smtClean="0"/>
              <a:t> from </a:t>
            </a:r>
            <a:r>
              <a:rPr lang="en-NZ" sz="1400" u="sng" dirty="0" smtClean="0">
                <a:solidFill>
                  <a:srgbClr val="0070C0"/>
                </a:solidFill>
              </a:rPr>
              <a:t>s.shipway@auckland.ac.nz</a:t>
            </a:r>
            <a:r>
              <a:rPr lang="en-NZ" sz="1400" dirty="0" smtClean="0"/>
              <a:t> arrived.</a:t>
            </a:r>
          </a:p>
          <a:p>
            <a:pPr algn="l"/>
            <a:r>
              <a:rPr lang="en-NZ" sz="1400" dirty="0" smtClean="0"/>
              <a:t> </a:t>
            </a:r>
          </a:p>
          <a:p>
            <a:pPr algn="l"/>
            <a:r>
              <a:rPr lang="en-NZ" sz="1400" dirty="0" smtClean="0"/>
              <a:t>1 messages are awaiting moderation.</a:t>
            </a:r>
          </a:p>
          <a:p>
            <a:pPr algn="l"/>
            <a:r>
              <a:rPr lang="en-NZ" sz="1400" dirty="0" smtClean="0"/>
              <a:t>To view the messages, please click on the following URL: /ticket/ &lt;</a:t>
            </a:r>
            <a:r>
              <a:rPr lang="en-NZ" sz="1400" u="sng" dirty="0" smtClean="0">
                <a:solidFill>
                  <a:srgbClr val="0070C0"/>
                </a:solidFill>
              </a:rPr>
              <a:t>https://sympa.auckland.ac.nz/sympa/ticket/17053309131637</a:t>
            </a:r>
            <a:r>
              <a:rPr lang="en-NZ" sz="1400" dirty="0" smtClean="0"/>
              <a:t>&gt;</a:t>
            </a:r>
          </a:p>
          <a:p>
            <a:pPr algn="l"/>
            <a:r>
              <a:rPr lang="en-NZ" sz="1400" dirty="0" smtClean="0"/>
              <a:t> </a:t>
            </a:r>
          </a:p>
          <a:p>
            <a:pPr algn="l"/>
            <a:r>
              <a:rPr lang="en-NZ" sz="1400" dirty="0" smtClean="0"/>
              <a:t>To distribute the attached message in list sshi052-test:</a:t>
            </a:r>
          </a:p>
          <a:p>
            <a:pPr algn="l"/>
            <a:r>
              <a:rPr lang="en-NZ" sz="1400" dirty="0" smtClean="0"/>
              <a:t>&lt;</a:t>
            </a:r>
            <a:r>
              <a:rPr lang="en-NZ" sz="1400" u="sng" dirty="0" smtClean="0">
                <a:solidFill>
                  <a:srgbClr val="0070C0"/>
                </a:solidFill>
              </a:rPr>
              <a:t>mailto:sympa@sympa.auckland.ac.nz?subject=DISTRIBUTE%20sshi052-test%20bf95f771ef3cc4c59ddb1d825ba68054</a:t>
            </a:r>
            <a:r>
              <a:rPr lang="en-NZ" sz="1400" dirty="0" smtClean="0"/>
              <a:t>&gt;</a:t>
            </a:r>
          </a:p>
          <a:p>
            <a:pPr algn="l"/>
            <a:r>
              <a:rPr lang="en-NZ" sz="1400" dirty="0" smtClean="0"/>
              <a:t>Or send a message to </a:t>
            </a:r>
            <a:r>
              <a:rPr lang="en-NZ" sz="1400" u="sng" dirty="0" smtClean="0">
                <a:solidFill>
                  <a:srgbClr val="0070C0"/>
                </a:solidFill>
              </a:rPr>
              <a:t>sympa@sympa.auckland.ac.nz</a:t>
            </a:r>
            <a:r>
              <a:rPr lang="en-NZ" sz="1400" dirty="0" smtClean="0"/>
              <a:t> with the following subject:</a:t>
            </a:r>
          </a:p>
          <a:p>
            <a:pPr algn="l"/>
            <a:r>
              <a:rPr lang="en-NZ" sz="1400" b="1" dirty="0" smtClean="0"/>
              <a:t>DISTRIBUTE sshi052-test bf95f771ef3cc4c59ddb1d825ba68054</a:t>
            </a:r>
          </a:p>
          <a:p>
            <a:pPr algn="l"/>
            <a:r>
              <a:rPr lang="en-NZ" sz="1400" dirty="0" smtClean="0"/>
              <a:t> </a:t>
            </a:r>
          </a:p>
          <a:p>
            <a:pPr algn="l"/>
            <a:r>
              <a:rPr lang="en-NZ" sz="1400" dirty="0" smtClean="0"/>
              <a:t>To reject it (it will be removed):</a:t>
            </a:r>
          </a:p>
          <a:p>
            <a:pPr algn="l"/>
            <a:r>
              <a:rPr lang="en-NZ" sz="1400" dirty="0" smtClean="0"/>
              <a:t>&lt;</a:t>
            </a:r>
            <a:r>
              <a:rPr lang="en-NZ" sz="1400" u="sng" dirty="0" smtClean="0">
                <a:solidFill>
                  <a:srgbClr val="0070C0"/>
                </a:solidFill>
              </a:rPr>
              <a:t>mailto:sympa@sympa.auckland.ac.nz?subject=REJECT%20sshi052-test%20bf95f771ef3cc4c59ddb1d825ba68054</a:t>
            </a:r>
            <a:r>
              <a:rPr lang="en-NZ" sz="1400" dirty="0" smtClean="0"/>
              <a:t>&gt;</a:t>
            </a:r>
          </a:p>
          <a:p>
            <a:pPr algn="l"/>
            <a:r>
              <a:rPr lang="en-NZ" sz="1400" dirty="0" smtClean="0"/>
              <a:t>Or send a message to </a:t>
            </a:r>
            <a:r>
              <a:rPr lang="en-NZ" sz="1400" u="sng" dirty="0" smtClean="0">
                <a:solidFill>
                  <a:srgbClr val="0070C0"/>
                </a:solidFill>
              </a:rPr>
              <a:t>sympa@sympa.auckland.ac.nz</a:t>
            </a:r>
            <a:r>
              <a:rPr lang="en-NZ" sz="1400" dirty="0" smtClean="0"/>
              <a:t> with the following subject:</a:t>
            </a:r>
          </a:p>
          <a:p>
            <a:pPr algn="l"/>
            <a:r>
              <a:rPr lang="en-NZ" sz="1400" b="1" dirty="0" smtClean="0"/>
              <a:t>REJECT sshi052-test bf95f771ef3cc4c59ddb1d825ba68054</a:t>
            </a:r>
          </a:p>
          <a:p>
            <a:pPr algn="l"/>
            <a:r>
              <a:rPr lang="en-NZ" sz="1400" dirty="0" smtClean="0"/>
              <a:t> </a:t>
            </a:r>
          </a:p>
          <a:p>
            <a:pPr algn="l"/>
            <a:r>
              <a:rPr lang="en-NZ" sz="1400" dirty="0" smtClean="0"/>
              <a:t>The messages moderating documentation:</a:t>
            </a:r>
          </a:p>
          <a:p>
            <a:pPr algn="l"/>
            <a:r>
              <a:rPr lang="en-NZ" sz="1400" dirty="0" smtClean="0"/>
              <a:t>&lt;</a:t>
            </a:r>
            <a:r>
              <a:rPr lang="en-NZ" sz="1400" u="sng" dirty="0" smtClean="0">
                <a:solidFill>
                  <a:srgbClr val="0070C0"/>
                </a:solidFill>
              </a:rPr>
              <a:t>https://sympa.auckland.ac.nz/sympa/help/admin#moderate</a:t>
            </a:r>
            <a:r>
              <a:rPr lang="en-NZ" sz="1400" dirty="0" smtClean="0"/>
              <a:t>&gt;</a:t>
            </a:r>
          </a:p>
          <a:p>
            <a:pPr algn="l"/>
            <a:endParaRPr lang="en-NZ" sz="1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M Enterprise Backups">
  <a:themeElements>
    <a:clrScheme name="TSM Enterprise Backups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TSM Enterprise Backup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N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N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TSM Enterprise Backups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SM Enterprise Backups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SM Enterprise Backups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SM Enterprise Backups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SM Enterprise Backups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SM Enterprise Backups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SM Enterprise Backups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SM Enterprise Backups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SM Enterprise Backups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2737</TotalTime>
  <Words>2670</Words>
  <Application>Microsoft Office PowerPoint</Application>
  <PresentationFormat>On-screen Show (4:3)</PresentationFormat>
  <Paragraphs>332</Paragraphs>
  <Slides>22</Slides>
  <Notes>22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TSM Enterprise Backups</vt:lpstr>
      <vt:lpstr>Sympa Mailing List Server</vt:lpstr>
      <vt:lpstr>Sympa Mailing List Server What are mailing lists?</vt:lpstr>
      <vt:lpstr>Sympa Mailing List Server New features in Sympa</vt:lpstr>
      <vt:lpstr>Sympa Mailing List Server Why are we changing?</vt:lpstr>
      <vt:lpstr>Sympa Mailing List Server New Web Interface</vt:lpstr>
      <vt:lpstr>Slide 6</vt:lpstr>
      <vt:lpstr>Slide 7</vt:lpstr>
      <vt:lpstr>Sympa Mailing List Server Approving Postings: All things in Moderation</vt:lpstr>
      <vt:lpstr>Sympa Mailing List Server Moderator notification email</vt:lpstr>
      <vt:lpstr>Slide 10</vt:lpstr>
      <vt:lpstr>Sympa Mailing List Server Membership Management</vt:lpstr>
      <vt:lpstr>Slide 12</vt:lpstr>
      <vt:lpstr>Sympa Mailing List Server Web Archives and Posted Files</vt:lpstr>
      <vt:lpstr>Slide 14</vt:lpstr>
      <vt:lpstr>Sympa Mailing List Server More Advanced Tasks</vt:lpstr>
      <vt:lpstr>Sympa Mailing List Server Controlling access with Scenari</vt:lpstr>
      <vt:lpstr>Sympa Mailing List Server Creating Lists</vt:lpstr>
      <vt:lpstr>Slide 18</vt:lpstr>
      <vt:lpstr>Sympa Mailing List Server Controlling Membership</vt:lpstr>
      <vt:lpstr>Sympa Mailing List Server Customising Notifications</vt:lpstr>
      <vt:lpstr>Sympa Mailing List Server S/MIME (and other cool features)</vt:lpstr>
      <vt:lpstr>Sympa Mailing List Server If you want to know more…</vt:lpstr>
    </vt:vector>
  </TitlesOfParts>
  <Company>Auckland University ITSS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MRTG Performance</dc:title>
  <dc:subject>LISA10</dc:subject>
  <dc:creator>Steve Shipway </dc:creator>
  <cp:lastModifiedBy>Steve Shipway</cp:lastModifiedBy>
  <cp:revision>219</cp:revision>
  <cp:lastPrinted>1601-01-01T00:00:00Z</cp:lastPrinted>
  <dcterms:created xsi:type="dcterms:W3CDTF">2005-03-10T02:56:27Z</dcterms:created>
  <dcterms:modified xsi:type="dcterms:W3CDTF">2012-07-23T01:42:17Z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